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384" r:id="rId4"/>
    <p:sldId id="374" r:id="rId5"/>
    <p:sldId id="386" r:id="rId6"/>
    <p:sldId id="382" r:id="rId7"/>
    <p:sldId id="378" r:id="rId8"/>
    <p:sldId id="379" r:id="rId9"/>
    <p:sldId id="383" r:id="rId10"/>
    <p:sldId id="3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Manners" initials="TM" lastIdx="9" clrIdx="0">
    <p:extLst>
      <p:ext uri="{19B8F6BF-5375-455C-9EA6-DF929625EA0E}">
        <p15:presenceInfo xmlns:p15="http://schemas.microsoft.com/office/powerpoint/2012/main" userId="S::Tina.Manners@brisbane.qld.gov.au::9f57a69c-52d0-47df-923a-a03fb44abf60" providerId="AD"/>
      </p:ext>
    </p:extLst>
  </p:cmAuthor>
  <p:cmAuthor id="2" name="Kieron Beardmore" initials="KB" lastIdx="3" clrIdx="1">
    <p:extLst>
      <p:ext uri="{19B8F6BF-5375-455C-9EA6-DF929625EA0E}">
        <p15:presenceInfo xmlns:p15="http://schemas.microsoft.com/office/powerpoint/2012/main" userId="Kieron Beardm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85"/>
    <a:srgbClr val="1013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66627" autoAdjust="0"/>
  </p:normalViewPr>
  <p:slideViewPr>
    <p:cSldViewPr snapToGrid="0">
      <p:cViewPr varScale="1">
        <p:scale>
          <a:sx n="57" d="100"/>
          <a:sy n="57" d="100"/>
        </p:scale>
        <p:origin x="17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00E69-93F6-4450-A7FE-75A971763A28}" type="datetimeFigureOut">
              <a:rPr lang="en-AU" smtClean="0"/>
              <a:t>25/11/2020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4A73-65AD-41C1-A140-252282FA6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32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45BD5-9123-4C89-B1A4-E5A5C2CFB5E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5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45BD5-9123-4C89-B1A4-E5A5C2CFB5E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9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29BBCA4-50FE-416C-BE52-ADA9A20D3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7A92D-FB20-410A-B456-E4C8D5DA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199B8D4-43D5-48F0-AC51-A22C70120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7E67A-4884-4F1A-84FF-D8874B0D8B33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29BBCA4-50FE-416C-BE52-ADA9A20D3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7A92D-FB20-410A-B456-E4C8D5DA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199B8D4-43D5-48F0-AC51-A22C70120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7E67A-4884-4F1A-84FF-D8874B0D8B33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8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A60725D-2593-4BC6-B21A-8E5CB4253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E9341DC-7C1A-482F-9EC5-2A83CA3B4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endParaRPr lang="en-AU" altLang="en-US" u="sng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B870D3D-8EF3-4C8E-83CF-EAE3D8A6F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C063D-E5C4-4830-B3AD-11285A57A9E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ACFF087-D97B-4D12-BD24-B5F58C67A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A3D1D-84C2-4DC1-AC8E-FE975FC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33" y="4107122"/>
            <a:ext cx="5762767" cy="3501504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None/>
              <a:defRPr/>
            </a:pPr>
            <a:endParaRPr lang="en-AU" u="none" dirty="0">
              <a:solidFill>
                <a:schemeClr val="bg1"/>
              </a:solidFill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72523A8-2B7B-4949-A29E-F1FA7FFFA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FB37C-B5A6-4B5A-AC98-079DB7E0094F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5EB8E89-417A-4360-BD01-669FF9538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96425B8-22AF-4F6A-9451-8826DD5BC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9E3D07C-E298-46D2-8375-065D0631A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0B896-6621-41F5-9680-F8A3442407A0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29BBCA4-50FE-416C-BE52-ADA9A20D3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7A92D-FB20-410A-B456-E4C8D5DA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199B8D4-43D5-48F0-AC51-A22C70120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7E67A-4884-4F1A-84FF-D8874B0D8B33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45BD5-9123-4C89-B1A4-E5A5C2CFB5E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0899B25-81E2-4411-B8AA-7A6A34DB3F7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5384800" cy="114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pic>
        <p:nvPicPr>
          <p:cNvPr id="5" name="Picture 5" descr="COUNCIL LEFT C_%_rgb">
            <a:extLst>
              <a:ext uri="{FF2B5EF4-FFF2-40B4-BE49-F238E27FC236}">
                <a16:creationId xmlns:a16="http://schemas.microsoft.com/office/drawing/2014/main" id="{77202F31-500C-43AC-A2DE-2ACA8E68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57800"/>
            <a:ext cx="355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D1503C9A-8618-4EB4-8F7D-6ACC6D5C3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Photo Editor Photo" r:id="rId4" imgW="1800476" imgH="89990476" progId="MSPhotoEd.3">
                  <p:embed/>
                </p:oleObj>
              </mc:Choice>
              <mc:Fallback>
                <p:oleObj name="Photo Editor Photo" r:id="rId4" imgW="1800476" imgH="89990476" progId="MSPhotoEd.3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D1503C9A-8618-4EB4-8F7D-6ACC6D5C3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363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77216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94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49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457200"/>
            <a:ext cx="2514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7340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081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956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057400"/>
            <a:ext cx="4927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3200" y="2057400"/>
            <a:ext cx="4927600" cy="4495800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5494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36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71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49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97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27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4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9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82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344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66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25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60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63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45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927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057400"/>
            <a:ext cx="4927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85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9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9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05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14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20A3AB-CCA8-47BF-A1B1-8A219D634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457200"/>
            <a:ext cx="995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BDBAC-E045-4112-A892-CD8DFA44D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1005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D1D14D95-D1DF-4D60-ADDA-62ABEED312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3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Photo Editor Photo" r:id="rId16" imgW="1800476" imgH="89990476" progId="MSPhotoEd.3">
                  <p:embed/>
                </p:oleObj>
              </mc:Choice>
              <mc:Fallback>
                <p:oleObj name="Photo Editor Photo" r:id="rId16" imgW="1800476" imgH="89990476" progId="MSPhotoEd.3">
                  <p:embed/>
                  <p:pic>
                    <p:nvPicPr>
                      <p:cNvPr id="1028" name="Object 4">
                        <a:extLst>
                          <a:ext uri="{FF2B5EF4-FFF2-40B4-BE49-F238E27FC236}">
                            <a16:creationId xmlns:a16="http://schemas.microsoft.com/office/drawing/2014/main" id="{D1D14D95-D1DF-4D60-ADDA-62ABEED31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3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COUNCIL LEFT C_%_rgb">
            <a:extLst>
              <a:ext uri="{FF2B5EF4-FFF2-40B4-BE49-F238E27FC236}">
                <a16:creationId xmlns:a16="http://schemas.microsoft.com/office/drawing/2014/main" id="{CC1F0695-DFCE-409C-9068-2D00F9B9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15000"/>
            <a:ext cx="233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983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5000"/>
        <a:buFont typeface="Monotype Sorts" pitchFamily="2" charset="2"/>
        <a:buChar char="n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10000"/>
        <a:buChar char="•"/>
        <a:defRPr kumimoji="1"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65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+mj-lt"/>
          <a:ea typeface="+mj-ea"/>
          <a:cs typeface="ヒラギノ角ゴ Pro W3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  <a:cs typeface="ヒラギノ角ゴ Pro W3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  <a:cs typeface="ヒラギノ角ゴ Pro W3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  <a:cs typeface="ヒラギノ角ゴ Pro W3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  <a:cs typeface="ヒラギノ角ゴ Pro W3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1635853"/>
            <a:ext cx="7772400" cy="2144059"/>
          </a:xfrm>
        </p:spPr>
        <p:txBody>
          <a:bodyPr/>
          <a:lstStyle/>
          <a:p>
            <a:pPr algn="ctr" eaLnBrk="1" hangingPunct="1"/>
            <a:r>
              <a:rPr lang="en-AU" sz="4000" b="1" dirty="0"/>
              <a:t>Bushfire Preparedness for Council’s Natural Areas</a:t>
            </a:r>
            <a:endParaRPr lang="en-US" sz="40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FA65B0-B1DC-4921-A1F2-DD2245E2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020" y="5222147"/>
            <a:ext cx="7056785" cy="8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2"/>
                </a:solidFill>
                <a:latin typeface="+mn-lt"/>
                <a:ea typeface="+mn-ea"/>
                <a:cs typeface="ヒラギノ角ゴ Pro W3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2"/>
                </a:solidFill>
                <a:latin typeface="+mn-lt"/>
                <a:ea typeface="+mn-ea"/>
                <a:cs typeface="ヒラギノ角ゴ Pro W3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2"/>
                </a:solidFill>
                <a:latin typeface="+mn-lt"/>
                <a:ea typeface="+mn-ea"/>
                <a:cs typeface="ヒラギノ角ゴ Pro W3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ヒラギノ角ゴ Pro W3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ヒラギノ角ゴ Pro W3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Environment, Parks </a:t>
            </a:r>
            <a:r>
              <a:rPr kumimoji="1" lang="en-US" sz="2400" kern="0" dirty="0">
                <a:solidFill>
                  <a:srgbClr val="000000"/>
                </a:solidFill>
                <a:latin typeface="Arial"/>
                <a:cs typeface="Calibri" pitchFamily="34" charset="0"/>
              </a:rPr>
              <a:t>and Sustainability Committee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17 Nov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4C8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2D5831-CD25-47A6-99E7-D5D7B1CC6273}"/>
              </a:ext>
            </a:extLst>
          </p:cNvPr>
          <p:cNvSpPr txBox="1">
            <a:spLocks/>
          </p:cNvSpPr>
          <p:nvPr/>
        </p:nvSpPr>
        <p:spPr bwMode="auto">
          <a:xfrm>
            <a:off x="8172451" y="141232"/>
            <a:ext cx="32051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+mj-lt"/>
                <a:ea typeface="+mj-ea"/>
                <a:cs typeface="ヒラギノ角ゴ Pro W3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sz="4000" b="1" dirty="0">
                <a:solidFill>
                  <a:schemeClr val="accent2"/>
                </a:solidFill>
                <a:cs typeface="+mj-cs"/>
              </a:rPr>
              <a:t>Content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A944A-7FBB-47E1-AB86-7CFA2589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04" y="2388190"/>
            <a:ext cx="7839192" cy="38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Monotype Sorts" pitchFamily="2" charset="2"/>
              <a:buChar char="n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10000"/>
              <a:buChar char="•"/>
              <a:defRPr kumimoji="1"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A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Bushfire Management Objectives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lang="en-AU" alt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A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are Bushfires?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lang="en-A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Roles and Responsibilities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lang="en-A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Our Bushfire Preparedness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lang="en-A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Communications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lang="en-A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Climate Outlook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kumimoji="1" lang="en-A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Questions? </a:t>
            </a:r>
            <a:endParaRPr kumimoji="1" lang="en-A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kumimoji="1" lang="en-AU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kumimoji="1" lang="en-A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0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E281A97-D14A-4136-90D7-EBEB4BBAF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277" y="1486064"/>
            <a:ext cx="8889707" cy="3365951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ClrTx/>
              <a:buNone/>
            </a:pPr>
            <a:r>
              <a:rPr lang="en-AU" sz="2400" b="1" kern="1200" dirty="0">
                <a:solidFill>
                  <a:schemeClr val="accent6"/>
                </a:solidFill>
                <a:latin typeface="Arial" panose="020B0604020202020204" pitchFamily="34" charset="0"/>
              </a:rPr>
              <a:t>Objectives</a:t>
            </a:r>
            <a:endParaRPr lang="en-AU" sz="2000" u="sng" kern="12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- Safety of human life including the community/firefighting staff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our Assets – Built and Natural Vegetation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1800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10,280 hectares of Natural Area Estate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1800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Environment Centres, plus board walks, picnic areas and signage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1800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Habitat - 81 different natural habitat types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 biodiversity of Brisbane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Brisbane’s clean air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GB" sz="18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en-AU" sz="24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29435-598F-4B7B-A9D7-00BED1A24194}"/>
              </a:ext>
            </a:extLst>
          </p:cNvPr>
          <p:cNvSpPr txBox="1"/>
          <p:nvPr/>
        </p:nvSpPr>
        <p:spPr>
          <a:xfrm>
            <a:off x="3050315" y="136721"/>
            <a:ext cx="85667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Bushfire Management Objectives</a:t>
            </a:r>
          </a:p>
        </p:txBody>
      </p:sp>
      <p:pic>
        <p:nvPicPr>
          <p:cNvPr id="7" name="Picture 6" descr="A picture containing outdoor, grass, old, train&#10;&#10;Description automatically generated">
            <a:extLst>
              <a:ext uri="{FF2B5EF4-FFF2-40B4-BE49-F238E27FC236}">
                <a16:creationId xmlns:a16="http://schemas.microsoft.com/office/drawing/2014/main" id="{F85DCEDF-3CC3-40BD-96AC-06B769F7A6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3429" y="1862620"/>
            <a:ext cx="3012443" cy="225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Karawatha Forest Park | Must Do Brisbane">
            <a:extLst>
              <a:ext uri="{FF2B5EF4-FFF2-40B4-BE49-F238E27FC236}">
                <a16:creationId xmlns:a16="http://schemas.microsoft.com/office/drawing/2014/main" id="{DFC67B5C-00C0-4BF2-A49D-251D3652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6" y="4852015"/>
            <a:ext cx="2915063" cy="188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oohey Forest Reserve | Brisbane Walks | Must Do Brisbane">
            <a:extLst>
              <a:ext uri="{FF2B5EF4-FFF2-40B4-BE49-F238E27FC236}">
                <a16:creationId xmlns:a16="http://schemas.microsoft.com/office/drawing/2014/main" id="{B4FBBA7C-923E-4BE0-9F83-BF8D4DCB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7" y="4872218"/>
            <a:ext cx="2853988" cy="184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nic Area &amp; Walking Trails Upgrade - Toohey Forest, 600 Toohey Road,  Nathan - Your Neighbourhood">
            <a:extLst>
              <a:ext uri="{FF2B5EF4-FFF2-40B4-BE49-F238E27FC236}">
                <a16:creationId xmlns:a16="http://schemas.microsoft.com/office/drawing/2014/main" id="{663639EE-56D6-48E0-A1A8-C0F1F8B3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62" y="4871384"/>
            <a:ext cx="2904023" cy="184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3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E281A97-D14A-4136-90D7-EBEB4BBAF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15" y="2357104"/>
            <a:ext cx="7949987" cy="4164256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ClrTx/>
              <a:buNone/>
            </a:pPr>
            <a:r>
              <a:rPr lang="en-GB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Two types: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GB" sz="2000" u="sng" kern="1200" dirty="0">
                <a:solidFill>
                  <a:srgbClr val="002060"/>
                </a:solidFill>
                <a:latin typeface="Arial" panose="020B0604020202020204" pitchFamily="34" charset="0"/>
              </a:rPr>
              <a:t>Planned Burns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Purpose - reduce risk; protect assets; maintain habitat cover,  condition and biodiversity.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Burns dependant on fuel load, ecology, asset protection and prevailing weather conditions.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GB" sz="20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GB" sz="2000" u="sng" kern="1200" dirty="0">
                <a:solidFill>
                  <a:srgbClr val="002060"/>
                </a:solidFill>
                <a:latin typeface="Arial" panose="020B0604020202020204" pitchFamily="34" charset="0"/>
              </a:rPr>
              <a:t>Bushfires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Many are deliberately lit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Can occur all year, but traditionally October to March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Impacts dependant on severity - loss of assets / human safety / natural habitat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en-AU" sz="24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29435-598F-4B7B-A9D7-00BED1A24194}"/>
              </a:ext>
            </a:extLst>
          </p:cNvPr>
          <p:cNvSpPr txBox="1"/>
          <p:nvPr/>
        </p:nvSpPr>
        <p:spPr>
          <a:xfrm>
            <a:off x="6563536" y="131464"/>
            <a:ext cx="56284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What are Bushfires?? </a:t>
            </a:r>
          </a:p>
        </p:txBody>
      </p:sp>
      <p:pic>
        <p:nvPicPr>
          <p:cNvPr id="3" name="Picture 2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898D6291-C98E-4BA4-AFBB-9E75A5AB3A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02" y="4081604"/>
            <a:ext cx="3591221" cy="239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126D04A7-D5A0-42A3-8E74-961BD09A52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02" y="1056609"/>
            <a:ext cx="3467987" cy="260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84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B9B2782-B5DE-4F4F-A6F0-C9BCE6AF6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2208" y="111998"/>
            <a:ext cx="9956800" cy="914400"/>
          </a:xfrm>
        </p:spPr>
        <p:txBody>
          <a:bodyPr/>
          <a:lstStyle/>
          <a:p>
            <a:pPr algn="r"/>
            <a:r>
              <a:rPr lang="en-AU" altLang="en-US" kern="1200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Roles and Responsibilities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6F87-B1EB-4805-A225-0D78620B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97" y="1660799"/>
            <a:ext cx="7979738" cy="42713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2400" b="1" kern="1200" dirty="0">
                <a:solidFill>
                  <a:srgbClr val="002060"/>
                </a:solidFill>
                <a:latin typeface="Arial" charset="0"/>
              </a:rPr>
              <a:t>Queensland Fire and Emergency Services </a:t>
            </a:r>
          </a:p>
          <a:p>
            <a:pPr lvl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charset="0"/>
              </a:rPr>
              <a:t>Lead agency for bushfire</a:t>
            </a:r>
          </a:p>
          <a:p>
            <a:pPr lvl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charset="0"/>
              </a:rPr>
              <a:t>Community Education and Awareness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2400" b="1" kern="1200" dirty="0">
                <a:solidFill>
                  <a:srgbClr val="002060"/>
                </a:solidFill>
                <a:latin typeface="Arial" charset="0"/>
              </a:rPr>
              <a:t>BCC</a:t>
            </a:r>
            <a:r>
              <a:rPr lang="en-AU" sz="2400" kern="1200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lvl="1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</a:rPr>
              <a:t>Land manager 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Bushfire planning; preparedness and response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Biodiversity Management</a:t>
            </a:r>
            <a:endParaRPr lang="en-AU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</a:rPr>
              <a:t>Local Authority 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Disaster management 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charset="0"/>
              </a:rPr>
              <a:t>Local Support - Community Education and Awareness </a:t>
            </a:r>
          </a:p>
          <a:p>
            <a:pPr lvl="1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Regulator  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Regulation of development </a:t>
            </a:r>
          </a:p>
          <a:p>
            <a:pPr lvl="2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</a:rPr>
              <a:t>Natural Assets Local Law</a:t>
            </a: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79EA8-27AC-4BCA-B5D4-F276F2521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5"/>
          <a:stretch/>
        </p:blipFill>
        <p:spPr>
          <a:xfrm>
            <a:off x="8299050" y="1434463"/>
            <a:ext cx="3744798" cy="148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A76A3393-2D34-425F-894E-26D7304F30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50" y="3551570"/>
            <a:ext cx="3744798" cy="280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5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D6A0C8A-2D12-482E-8838-6996A5E6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221" y="-97724"/>
            <a:ext cx="11428010" cy="914400"/>
          </a:xfrm>
        </p:spPr>
        <p:txBody>
          <a:bodyPr/>
          <a:lstStyle/>
          <a:p>
            <a:pPr algn="r"/>
            <a:br>
              <a:rPr lang="en-AU" kern="1200" dirty="0">
                <a:solidFill>
                  <a:schemeClr val="bg1"/>
                </a:solidFill>
                <a:latin typeface="Arial" charset="0"/>
              </a:rPr>
            </a:br>
            <a:r>
              <a:rPr lang="en-AU" kern="1200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Our Bushfire Preparedness  </a:t>
            </a:r>
            <a:endParaRPr lang="en-AU" altLang="en-US" sz="2800" kern="1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A77D-896C-4D8F-BE39-BFE4CA98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69" y="816676"/>
            <a:ext cx="7754425" cy="5061927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sz="2400" kern="1200" dirty="0">
              <a:solidFill>
                <a:schemeClr val="bg1"/>
              </a:solidFill>
              <a:latin typeface="Arial" charset="0"/>
            </a:endParaRPr>
          </a:p>
          <a:p>
            <a:pPr marL="0" indent="-4000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AU" sz="2400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lvl="1" indent="-342900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sz="2400" kern="1200" dirty="0">
                <a:solidFill>
                  <a:srgbClr val="002060"/>
                </a:solidFill>
                <a:latin typeface="Arial" panose="020B0604020202020204" pitchFamily="34" charset="0"/>
              </a:rPr>
              <a:t>Bushfire management </a:t>
            </a:r>
            <a:r>
              <a:rPr lang="en-AU" sz="24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policy, procedures and planning </a:t>
            </a:r>
            <a:r>
              <a:rPr lang="en-AU" sz="2400" kern="1200" dirty="0">
                <a:solidFill>
                  <a:srgbClr val="002060"/>
                </a:solidFill>
                <a:latin typeface="Arial" panose="020B0604020202020204" pitchFamily="34" charset="0"/>
              </a:rPr>
              <a:t>for our natural area estate </a:t>
            </a:r>
            <a:endParaRPr lang="en-AU" sz="22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endParaRPr lang="en-AU" sz="24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indent="-342900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sz="2400" kern="1200" dirty="0">
                <a:solidFill>
                  <a:srgbClr val="002060"/>
                </a:solidFill>
                <a:latin typeface="Arial" panose="020B0604020202020204" pitchFamily="34" charset="0"/>
              </a:rPr>
              <a:t>Bushfire </a:t>
            </a:r>
            <a:r>
              <a:rPr lang="en-AU" sz="24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preparedness</a:t>
            </a:r>
            <a:r>
              <a:rPr lang="en-AU" sz="2400" kern="1200" dirty="0">
                <a:solidFill>
                  <a:srgbClr val="002060"/>
                </a:solidFill>
                <a:latin typeface="Arial" panose="020B0604020202020204" pitchFamily="34" charset="0"/>
              </a:rPr>
              <a:t> for our natural area estate  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Planned burns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Maintaining firebreaks (535km)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Fuel hazard assessments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Manual removal of Fuel load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Trained personnel/ Fire Trucks/ Water units</a:t>
            </a:r>
          </a:p>
          <a:p>
            <a:pPr lvl="2" indent="-342900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endParaRPr lang="en-AU" sz="22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indent="-342900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sz="2400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Since 2011 </a:t>
            </a:r>
            <a:r>
              <a:rPr lang="en-AU" sz="2400" kern="1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137 planned burns (2,121 ha)</a:t>
            </a:r>
          </a:p>
          <a:p>
            <a:pPr lvl="2" indent="-34290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191 bushfires (884ha): most &lt;0.5ha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70748-CA08-4686-9B69-75E0B5EF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46" y="891627"/>
            <a:ext cx="3483920" cy="235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DA536A6A-038E-4494-A58C-5D19487A59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46" y="3847047"/>
            <a:ext cx="3431327" cy="257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F579BA8-DAD5-4D4E-B20E-5CC38A9B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7003" y="-228600"/>
            <a:ext cx="9956800" cy="914400"/>
          </a:xfrm>
        </p:spPr>
        <p:txBody>
          <a:bodyPr/>
          <a:lstStyle/>
          <a:p>
            <a:pPr algn="r"/>
            <a:r>
              <a:rPr lang="en-AU" altLang="en-US" kern="1200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Communications</a:t>
            </a:r>
            <a:r>
              <a:rPr lang="en-AU" altLang="en-US" sz="2800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3A31730-9235-4713-8D37-FF3231578A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805" y="2101433"/>
            <a:ext cx="7839192" cy="37292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altLang="en-US" sz="24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Planned Burns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Signage at entry points to natural areas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Letters to residents adjoining planned burns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Media, Contact Centre updates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Website with map showing location of burns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defRPr/>
            </a:pPr>
            <a:endParaRPr lang="en-AU" sz="28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AU" sz="24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Wider Bushfire communications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Council’s ‘Be Prepared’ campaigns 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Bushfire street meets/ information evenings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QFES post code checker for bushfire potential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endParaRPr lang="en-AU" sz="18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endParaRPr lang="en-AU" altLang="en-US" sz="16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AU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9E262-C237-4A52-A55B-613D3CD7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35" y="4279617"/>
            <a:ext cx="4268460" cy="247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8AD38-F461-4F8B-B9CC-1697730D8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734" y="1105454"/>
            <a:ext cx="4283667" cy="286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E281A97-D14A-4136-90D7-EBEB4BBAF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053" y="2293390"/>
            <a:ext cx="8019846" cy="395501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GB" sz="24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General Trends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Shorter windows of opportunity for planned burns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Longer wildfire seasons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endParaRPr lang="en-GB" sz="22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Tx/>
              <a:buSzPct val="85000"/>
              <a:buFont typeface="Wingdings" panose="05000000000000000000" pitchFamily="2" charset="2"/>
              <a:buChar char="§"/>
            </a:pPr>
            <a:r>
              <a:rPr lang="en-GB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lang="en-AU" alt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easonal</a:t>
            </a:r>
            <a:r>
              <a:rPr lang="en-AU" alt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Outlook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ClrTx/>
              <a:buSzPct val="85000"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La Nina now </a:t>
            </a:r>
            <a:r>
              <a:rPr lang="en-AU" alt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Active</a:t>
            </a: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 (BOM#) </a:t>
            </a:r>
            <a:r>
              <a:rPr lang="en-AU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above average rainfall (Nov/Jan)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AU" altLang="en-US" sz="2000" kern="1200" dirty="0">
                <a:solidFill>
                  <a:srgbClr val="002060"/>
                </a:solidFill>
                <a:latin typeface="Arial" panose="020B0604020202020204" pitchFamily="34" charset="0"/>
              </a:rPr>
              <a:t>If forecast does not eventuate - above normal bushfire potential in forested areas in SEQ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ClrTx/>
              <a:buNone/>
            </a:pPr>
            <a:endParaRPr lang="en-AU" altLang="en-US" sz="22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ClrTx/>
              <a:buNone/>
            </a:pPr>
            <a:r>
              <a:rPr lang="en-AU" altLang="en-US" sz="2200" kern="12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en-AU" altLang="en-US" sz="1600" u="sng" kern="1200" dirty="0">
                <a:solidFill>
                  <a:srgbClr val="002060"/>
                </a:solidFill>
                <a:latin typeface="Arial" panose="020B0604020202020204" pitchFamily="34" charset="0"/>
              </a:rPr>
              <a:t># BOM – Bureau of Meteorology</a:t>
            </a:r>
          </a:p>
          <a:p>
            <a:pPr>
              <a:lnSpc>
                <a:spcPct val="8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en-AU" sz="24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51531-578E-41E6-8837-2AC978E8AB4A}"/>
              </a:ext>
            </a:extLst>
          </p:cNvPr>
          <p:cNvSpPr txBox="1"/>
          <p:nvPr/>
        </p:nvSpPr>
        <p:spPr>
          <a:xfrm>
            <a:off x="7641288" y="272639"/>
            <a:ext cx="41184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AU" sz="4000" b="1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Climate Outlook</a:t>
            </a:r>
          </a:p>
        </p:txBody>
      </p:sp>
      <p:pic>
        <p:nvPicPr>
          <p:cNvPr id="8" name="Picture 7" descr="A picture containing outdoor, smoke, snow, fire&#10;&#10;Description automatically generated">
            <a:extLst>
              <a:ext uri="{FF2B5EF4-FFF2-40B4-BE49-F238E27FC236}">
                <a16:creationId xmlns:a16="http://schemas.microsoft.com/office/drawing/2014/main" id="{C5696A3E-55C5-44D1-A9A4-A4ECABD90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8899" y="3985981"/>
            <a:ext cx="3162929" cy="237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What Is La Niña? | NASA Space Place – NASA Science for Kids">
            <a:extLst>
              <a:ext uri="{FF2B5EF4-FFF2-40B4-BE49-F238E27FC236}">
                <a16:creationId xmlns:a16="http://schemas.microsoft.com/office/drawing/2014/main" id="{75BB85FA-C834-47A8-8C23-FED5A2E1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99" y="1470702"/>
            <a:ext cx="3219685" cy="202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0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2D5831-CD25-47A6-99E7-D5D7B1CC6273}"/>
              </a:ext>
            </a:extLst>
          </p:cNvPr>
          <p:cNvSpPr txBox="1">
            <a:spLocks/>
          </p:cNvSpPr>
          <p:nvPr/>
        </p:nvSpPr>
        <p:spPr bwMode="auto">
          <a:xfrm>
            <a:off x="3815400" y="2622176"/>
            <a:ext cx="32051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+mj-lt"/>
                <a:ea typeface="+mj-ea"/>
                <a:cs typeface="ヒラギノ角ゴ Pro W3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  <a:cs typeface="ヒラギノ角ゴ Pro W3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C8F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07118822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_pres">
  <a:themeElements>
    <a:clrScheme name="corporate_pres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corporate_pres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pres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res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387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Monotype Sorts</vt:lpstr>
      <vt:lpstr>Tahoma</vt:lpstr>
      <vt:lpstr>Times New Roman</vt:lpstr>
      <vt:lpstr>Wingdings</vt:lpstr>
      <vt:lpstr>corporate_pres</vt:lpstr>
      <vt:lpstr>Blank Presentation</vt:lpstr>
      <vt:lpstr>Photo Editor Photo</vt:lpstr>
      <vt:lpstr>Bushfire Preparedness for Council’s Natural Areas</vt:lpstr>
      <vt:lpstr>PowerPoint Presentation</vt:lpstr>
      <vt:lpstr>PowerPoint Presentation</vt:lpstr>
      <vt:lpstr>PowerPoint Presentation</vt:lpstr>
      <vt:lpstr>Roles and Responsibilities  </vt:lpstr>
      <vt:lpstr> Our Bushfire Preparedness  </vt:lpstr>
      <vt:lpstr>Communications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Henry</dc:creator>
  <cp:lastModifiedBy>Samantha Holloway</cp:lastModifiedBy>
  <cp:revision>170</cp:revision>
  <dcterms:created xsi:type="dcterms:W3CDTF">2020-05-31T23:53:22Z</dcterms:created>
  <dcterms:modified xsi:type="dcterms:W3CDTF">2020-11-24T23:55:46Z</dcterms:modified>
</cp:coreProperties>
</file>