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14"/>
  </p:notesMasterIdLst>
  <p:handoutMasterIdLst>
    <p:handoutMasterId r:id="rId15"/>
  </p:handoutMasterIdLst>
  <p:sldIdLst>
    <p:sldId id="382" r:id="rId4"/>
    <p:sldId id="581" r:id="rId5"/>
    <p:sldId id="593" r:id="rId6"/>
    <p:sldId id="610" r:id="rId7"/>
    <p:sldId id="618" r:id="rId8"/>
    <p:sldId id="620" r:id="rId9"/>
    <p:sldId id="621" r:id="rId10"/>
    <p:sldId id="623" r:id="rId11"/>
    <p:sldId id="622" r:id="rId12"/>
    <p:sldId id="566" r:id="rId13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Netto" initials="CN" lastIdx="13" clrIdx="0">
    <p:extLst>
      <p:ext uri="{19B8F6BF-5375-455C-9EA6-DF929625EA0E}">
        <p15:presenceInfo xmlns:p15="http://schemas.microsoft.com/office/powerpoint/2012/main" userId="S::Chris.Netto@brisbane.qld.gov.au::4ace3d3c-cd67-42ce-9214-897f807383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07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84" autoAdjust="0"/>
    <p:restoredTop sz="72993" autoAdjust="0"/>
  </p:normalViewPr>
  <p:slideViewPr>
    <p:cSldViewPr>
      <p:cViewPr varScale="1">
        <p:scale>
          <a:sx n="77" d="100"/>
          <a:sy n="77" d="100"/>
        </p:scale>
        <p:origin x="1200" y="96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2634" y="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3CA81BCB-E405-4A96-9DE9-458F4504020E}" type="datetimeFigureOut">
              <a:rPr lang="en-AU"/>
              <a:pPr>
                <a:defRPr/>
              </a:pPr>
              <a:t>24/02/2021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1615F1-06EC-41EA-B75C-2F2B3A9A578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164083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642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6427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592F74F-11C6-4FD1-9D6C-2606C12473EB}" type="datetimeFigureOut">
              <a:rPr lang="en-US"/>
              <a:pPr>
                <a:defRPr/>
              </a:pPr>
              <a:t>2/24/2021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pPr lvl="0"/>
            <a:endParaRPr lang="en-AU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416" y="4720684"/>
            <a:ext cx="5446369" cy="4472471"/>
          </a:xfrm>
          <a:prstGeom prst="rect">
            <a:avLst/>
          </a:prstGeom>
        </p:spPr>
        <p:txBody>
          <a:bodyPr vert="horz" lIns="91432" tIns="45716" rIns="91432" bIns="4571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A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642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6427"/>
          </a:xfrm>
          <a:prstGeom prst="rect">
            <a:avLst/>
          </a:prstGeom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6C6B26F-4DEF-4112-A924-C2C792083F18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0319758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AU" alt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17764" indent="-276063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04252" indent="-2208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545953" indent="-2208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1987654" indent="-22085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429355" indent="-22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871056" indent="-22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312757" indent="-22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754458" indent="-2208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A6D88B64-67C2-4184-B30E-E35BF778E2F0}" type="slidenum">
              <a:rPr lang="en-AU" altLang="en-US">
                <a:solidFill>
                  <a:srgbClr val="000000"/>
                </a:solidFill>
              </a:rPr>
              <a:pPr/>
              <a:t>1</a:t>
            </a:fld>
            <a:endParaRPr lang="en-AU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2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24594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AU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3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5187954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4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4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71488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5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8701501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6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725904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7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2454410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9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66638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C6B26F-4DEF-4112-A924-C2C792083F18}" type="slidenum">
              <a:rPr lang="en-AU" altLang="en-US" smtClean="0"/>
              <a:pPr/>
              <a:t>10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423519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 userDrawn="1"/>
        </p:nvCxnSpPr>
        <p:spPr>
          <a:xfrm>
            <a:off x="678656" y="3630612"/>
            <a:ext cx="7786687" cy="1588"/>
          </a:xfrm>
          <a:prstGeom prst="line">
            <a:avLst/>
          </a:prstGeom>
          <a:ln w="88900">
            <a:solidFill>
              <a:srgbClr val="0067B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5895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B079E2F-20D6-42F1-8CCA-D13C9E27285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999542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928938" y="274638"/>
            <a:ext cx="57578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AU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AU" altLang="en-US"/>
          </a:p>
        </p:txBody>
      </p:sp>
      <p:pic>
        <p:nvPicPr>
          <p:cNvPr id="1028" name="Picture 8" descr="Cleat - 210mm High for landscape fil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68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9" descr="Council_Right_Colour_72_15mm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5805488"/>
            <a:ext cx="1644650" cy="896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7" r:id="rId1"/>
    <p:sldLayoutId id="2147483998" r:id="rId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Gothic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>
          <a:xfrm>
            <a:off x="382098" y="2092702"/>
            <a:ext cx="8379804" cy="1326009"/>
          </a:xfrm>
        </p:spPr>
        <p:txBody>
          <a:bodyPr/>
          <a:lstStyle/>
          <a:p>
            <a:pPr algn="ctr"/>
            <a:r>
              <a:rPr lang="en-AU" altLang="en-US" sz="3600" dirty="0"/>
              <a:t>First Home Owner Rebate Scheme </a:t>
            </a:r>
            <a:br>
              <a:rPr lang="en-AU" altLang="en-US" sz="3600" dirty="0"/>
            </a:br>
            <a:r>
              <a:rPr lang="en-AU" altLang="en-US" sz="3600" dirty="0"/>
              <a:t>(FHOR) </a:t>
            </a:r>
            <a:endParaRPr lang="en-AU" altLang="en-US" sz="4000" dirty="0"/>
          </a:p>
        </p:txBody>
      </p:sp>
      <p:sp>
        <p:nvSpPr>
          <p:cNvPr id="2" name="Rectangle 1"/>
          <p:cNvSpPr/>
          <p:nvPr/>
        </p:nvSpPr>
        <p:spPr>
          <a:xfrm>
            <a:off x="1333872" y="5446965"/>
            <a:ext cx="6192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altLang="en-US">
                <a:latin typeface="+mj-lt"/>
              </a:rPr>
              <a:t>Support </a:t>
            </a:r>
            <a:r>
              <a:rPr lang="en-AU" altLang="en-US" dirty="0">
                <a:latin typeface="+mj-lt"/>
              </a:rPr>
              <a:t>Services Centre </a:t>
            </a:r>
          </a:p>
          <a:p>
            <a:pPr algn="ctr"/>
            <a:r>
              <a:rPr lang="en-AU" altLang="en-US" dirty="0">
                <a:latin typeface="+mj-lt"/>
              </a:rPr>
              <a:t>Organisational Services</a:t>
            </a:r>
          </a:p>
        </p:txBody>
      </p:sp>
      <p:sp>
        <p:nvSpPr>
          <p:cNvPr id="4" name="Rectangle 3"/>
          <p:cNvSpPr/>
          <p:nvPr/>
        </p:nvSpPr>
        <p:spPr>
          <a:xfrm>
            <a:off x="544016" y="3843045"/>
            <a:ext cx="7772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2800" dirty="0">
                <a:latin typeface="+mj-lt"/>
              </a:rPr>
              <a:t>Finance, Administration and Small Business Committee</a:t>
            </a:r>
          </a:p>
          <a:p>
            <a:pPr algn="ctr"/>
            <a:r>
              <a:rPr lang="en-AU" sz="2800" dirty="0">
                <a:latin typeface="+mj-lt"/>
              </a:rPr>
              <a:t>16 February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C0D90-45E9-4339-8C48-911F2FC11ED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Any questions?</a:t>
            </a:r>
            <a:endParaRPr lang="en-AU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A86467-88E2-4FEC-816E-AAFEB986D99C}"/>
              </a:ext>
            </a:extLst>
          </p:cNvPr>
          <p:cNvSpPr txBox="1">
            <a:spLocks/>
          </p:cNvSpPr>
          <p:nvPr/>
        </p:nvSpPr>
        <p:spPr>
          <a:xfrm>
            <a:off x="6732240" y="6492875"/>
            <a:ext cx="1954560" cy="24849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10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552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8938" y="260648"/>
            <a:ext cx="5757862" cy="1143000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Purpose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35B9C-6158-4B41-8AAC-32E7502E7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9592" y="1340768"/>
            <a:ext cx="7560840" cy="3744416"/>
          </a:xfrm>
        </p:spPr>
        <p:txBody>
          <a:bodyPr/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AU" sz="2400" dirty="0">
                <a:latin typeface="+mj-lt"/>
                <a:cs typeface="Arial" panose="020B0604020202020204" pitchFamily="34" charset="0"/>
              </a:rPr>
              <a:t>To update the Committee on the FHOR: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400" dirty="0">
                <a:latin typeface="+mj-lt"/>
                <a:cs typeface="Arial" panose="020B0604020202020204" pitchFamily="34" charset="0"/>
              </a:rPr>
              <a:t>Recap on: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AU" sz="2000" dirty="0">
                <a:latin typeface="+mj-lt"/>
                <a:cs typeface="Arial" panose="020B0604020202020204" pitchFamily="34" charset="0"/>
              </a:rPr>
              <a:t>Background 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AU" sz="2000" dirty="0">
                <a:latin typeface="+mj-lt"/>
                <a:cs typeface="Arial" panose="020B0604020202020204" pitchFamily="34" charset="0"/>
              </a:rPr>
              <a:t>Who can apply?</a:t>
            </a:r>
          </a:p>
          <a:p>
            <a:pPr lvl="1">
              <a:spcBef>
                <a:spcPts val="1200"/>
              </a:spcBef>
              <a:spcAft>
                <a:spcPts val="1200"/>
              </a:spcAft>
            </a:pPr>
            <a:r>
              <a:rPr lang="en-AU" sz="2000" dirty="0">
                <a:latin typeface="+mj-lt"/>
                <a:cs typeface="Arial" panose="020B0604020202020204" pitchFamily="34" charset="0"/>
              </a:rPr>
              <a:t>How to apply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AU" sz="2400" dirty="0">
                <a:latin typeface="+mj-lt"/>
                <a:cs typeface="Arial" panose="020B0604020202020204" pitchFamily="34" charset="0"/>
              </a:rPr>
              <a:t>Take-up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2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3467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143000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Background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3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5812B8-3DE8-4BAC-B3C8-843720946A6F}"/>
              </a:ext>
            </a:extLst>
          </p:cNvPr>
          <p:cNvSpPr/>
          <p:nvPr/>
        </p:nvSpPr>
        <p:spPr>
          <a:xfrm>
            <a:off x="603249" y="1119033"/>
            <a:ext cx="8496944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Partial rebate of rates and charges for eligible first home owners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From 1 October 2019: 50% rebate to a maximum of $1,000 for existing houses or units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From 1 October 2020: 100% rebate to a maximum of $2000 for new builds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Rebate is over a 12-month period (from next rate account following approval) 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Applies to: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General rates (after rate capping)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Environmental Management and Compliance Levy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Bushland Preservation Levy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Waste Utility charges 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A95EE6E-1CC5-4D4F-9BE7-7A93E4F3C149}"/>
              </a:ext>
            </a:extLst>
          </p:cNvPr>
          <p:cNvSpPr txBox="1"/>
          <p:nvPr/>
        </p:nvSpPr>
        <p:spPr>
          <a:xfrm>
            <a:off x="611560" y="6349207"/>
            <a:ext cx="3641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Source: </a:t>
            </a:r>
            <a:r>
              <a:rPr lang="en-A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https://accrumelb.com.au/buying-first-home/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1CADC24-2E4E-4BA2-B4E6-924299D262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7734" y="4633826"/>
            <a:ext cx="1624025" cy="1658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253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41" y="136525"/>
            <a:ext cx="7931224" cy="850106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Who can apply?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4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51E7D-0244-45EF-A87E-F4BAB1C75D13}"/>
              </a:ext>
            </a:extLst>
          </p:cNvPr>
          <p:cNvSpPr/>
          <p:nvPr/>
        </p:nvSpPr>
        <p:spPr>
          <a:xfrm>
            <a:off x="481681" y="1064124"/>
            <a:ext cx="8496944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Australian citizens or permanent residents over 18 years where: 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property is in the Brisbane local government area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buying or building a new or established home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value, including land, is less than $750,000</a:t>
            </a:r>
            <a:endParaRPr lang="en-AU" dirty="0">
              <a:latin typeface="+mj-lt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759004-CC92-4572-8646-11D4162F35D8}"/>
              </a:ext>
            </a:extLst>
          </p:cNvPr>
          <p:cNvSpPr txBox="1"/>
          <p:nvPr/>
        </p:nvSpPr>
        <p:spPr>
          <a:xfrm>
            <a:off x="2563290" y="6145474"/>
            <a:ext cx="3641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Source: </a:t>
            </a:r>
            <a:r>
              <a:rPr lang="en-A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https://clipartstation.com/people-clipart-png-5/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996D02-3C89-438B-9030-0501752DC7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8467" y="3933056"/>
            <a:ext cx="4050779" cy="1734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36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41" y="136525"/>
            <a:ext cx="7931224" cy="850106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Eligibility Criteria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5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51E7D-0244-45EF-A87E-F4BAB1C75D13}"/>
              </a:ext>
            </a:extLst>
          </p:cNvPr>
          <p:cNvSpPr/>
          <p:nvPr/>
        </p:nvSpPr>
        <p:spPr>
          <a:xfrm>
            <a:off x="448235" y="896054"/>
            <a:ext cx="8247529" cy="25391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Do not currently own or not previously owned a home in Australia and: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Will occupy the home as principal place of residence for a continuous period of at least six months within first 12 months of title transfer date, or build completion date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9B8B96-30F8-40BD-A405-55D16A353BAB}"/>
              </a:ext>
            </a:extLst>
          </p:cNvPr>
          <p:cNvSpPr txBox="1"/>
          <p:nvPr/>
        </p:nvSpPr>
        <p:spPr>
          <a:xfrm>
            <a:off x="3235315" y="6258818"/>
            <a:ext cx="23042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Source: </a:t>
            </a:r>
            <a:r>
              <a:rPr lang="en-A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http://clipart-library.com/clipart/rTnGxj6yc.htm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30B474-4985-400D-8457-58D797CEA2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7304" y="3561070"/>
            <a:ext cx="2520279" cy="2571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4098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44624"/>
            <a:ext cx="7931224" cy="850106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How to apply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6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51E7D-0244-45EF-A87E-F4BAB1C75D13}"/>
              </a:ext>
            </a:extLst>
          </p:cNvPr>
          <p:cNvSpPr/>
          <p:nvPr/>
        </p:nvSpPr>
        <p:spPr>
          <a:xfrm>
            <a:off x="344833" y="764704"/>
            <a:ext cx="8496944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Online application form</a:t>
            </a: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AU" sz="2400" dirty="0">
              <a:latin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A4CB0B-A151-4282-ABC6-B0E8F4D36F2B}"/>
              </a:ext>
            </a:extLst>
          </p:cNvPr>
          <p:cNvSpPr/>
          <p:nvPr/>
        </p:nvSpPr>
        <p:spPr>
          <a:xfrm>
            <a:off x="323528" y="5631631"/>
            <a:ext cx="84969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400" dirty="0">
                <a:latin typeface="+mj-lt"/>
              </a:rPr>
              <a:t>Hard copy form also available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865E7C-9279-499C-A280-BC64603F08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370821"/>
            <a:ext cx="7931224" cy="4116357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3131198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41" y="136525"/>
            <a:ext cx="7931224" cy="850106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Take-up since starting in 2019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7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51E7D-0244-45EF-A87E-F4BAB1C75D13}"/>
              </a:ext>
            </a:extLst>
          </p:cNvPr>
          <p:cNvSpPr/>
          <p:nvPr/>
        </p:nvSpPr>
        <p:spPr>
          <a:xfrm>
            <a:off x="323528" y="986631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5363 accounts approved as at 6/02/2021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50% rebate = 5297 accounts (since Oct 1 2019)</a:t>
            </a:r>
          </a:p>
          <a:p>
            <a:pPr marL="800100" lvl="1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dirty="0">
                <a:latin typeface="+mj-lt"/>
              </a:rPr>
              <a:t>100% rebate = 66 accounts (since Oct 1 2020)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5D13611-E2EA-4E17-A259-EDA94AD15FF0}"/>
              </a:ext>
            </a:extLst>
          </p:cNvPr>
          <p:cNvSpPr txBox="1"/>
          <p:nvPr/>
        </p:nvSpPr>
        <p:spPr>
          <a:xfrm>
            <a:off x="467544" y="5559523"/>
            <a:ext cx="74449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latin typeface="Century Gothic" panose="020B0502020202020204" pitchFamily="34" charset="0"/>
              </a:rPr>
              <a:t>Total rebate provided $2,003,834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968DDB-5B2A-4491-ABA0-0178313EA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3688" y="2447583"/>
            <a:ext cx="4608512" cy="2932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171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0A4681-86C1-4D3C-8AE4-26DEACE66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2044824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000" dirty="0">
                <a:latin typeface="+mj-lt"/>
                <a:cs typeface="Arial" pitchFamily="34" charset="0"/>
              </a:rPr>
              <a:t>First rebates applied in January 2020 rate accounts.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AU" sz="2000" dirty="0">
                <a:latin typeface="+mj-lt"/>
                <a:cs typeface="Arial" pitchFamily="34" charset="0"/>
              </a:rPr>
              <a:t>12 month rebate period has passed: transition off starting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C728E9-A435-4482-9AA8-B967A02ED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mtClean="0"/>
              <a:pPr/>
              <a:t>8</a:t>
            </a:fld>
            <a:endParaRPr lang="en-AU" alt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01C5EFA-4129-4B08-9C26-FE9FC4F04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993"/>
            <a:ext cx="8686800" cy="1143000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Rebate period transition</a:t>
            </a:r>
          </a:p>
        </p:txBody>
      </p:sp>
      <p:pic>
        <p:nvPicPr>
          <p:cNvPr id="1030" name="Picture 6" descr="Image result for lapse calendar clipart">
            <a:extLst>
              <a:ext uri="{FF2B5EF4-FFF2-40B4-BE49-F238E27FC236}">
                <a16:creationId xmlns:a16="http://schemas.microsoft.com/office/drawing/2014/main" id="{74A90E47-8D60-49D0-B808-07E43374A9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212976"/>
            <a:ext cx="3014464" cy="2996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D9B8604-E355-4507-B53D-1521864591BF}"/>
              </a:ext>
            </a:extLst>
          </p:cNvPr>
          <p:cNvSpPr txBox="1"/>
          <p:nvPr/>
        </p:nvSpPr>
        <p:spPr>
          <a:xfrm>
            <a:off x="2731065" y="6423139"/>
            <a:ext cx="36411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Source: </a:t>
            </a:r>
            <a:r>
              <a:rPr lang="en-AU" sz="1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http://clipart-library.com/clipart/n193484.htm</a:t>
            </a:r>
          </a:p>
        </p:txBody>
      </p:sp>
    </p:spTree>
    <p:extLst>
      <p:ext uri="{BB962C8B-B14F-4D97-AF65-F5344CB8AC3E}">
        <p14:creationId xmlns:p14="http://schemas.microsoft.com/office/powerpoint/2010/main" val="182510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1E3DA-5A27-47CC-BDAF-6021EFAF5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541" y="136525"/>
            <a:ext cx="7931224" cy="850106"/>
          </a:xfrm>
        </p:spPr>
        <p:txBody>
          <a:bodyPr/>
          <a:lstStyle/>
          <a:p>
            <a:r>
              <a:rPr lang="en-AU" b="1" dirty="0">
                <a:solidFill>
                  <a:schemeClr val="accent1"/>
                </a:solidFill>
              </a:rPr>
              <a:t>Take-up: current suburb 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3F9A80-607B-466A-938C-361967C2F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79E2F-20D6-42F1-8CCA-D13C9E27285E}" type="slidenum">
              <a:rPr lang="en-AU" altLang="en-US" sz="1200" smtClean="0">
                <a:latin typeface="Arial" panose="020B0604020202020204" pitchFamily="34" charset="0"/>
              </a:rPr>
              <a:pPr/>
              <a:t>9</a:t>
            </a:fld>
            <a:endParaRPr lang="en-AU" altLang="en-US" sz="1200" dirty="0"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0651E7D-0244-45EF-A87E-F4BAB1C75D13}"/>
              </a:ext>
            </a:extLst>
          </p:cNvPr>
          <p:cNvSpPr/>
          <p:nvPr/>
        </p:nvSpPr>
        <p:spPr>
          <a:xfrm>
            <a:off x="323528" y="986631"/>
            <a:ext cx="849694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000" dirty="0">
                <a:latin typeface="+mj-lt"/>
              </a:rPr>
              <a:t>Current recipients across 193 suburbs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 marL="342900" indent="-342900"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  <a:buFont typeface="Wingdings" panose="05000000000000000000" pitchFamily="2" charset="2"/>
              <a:buChar char="ü"/>
            </a:pPr>
            <a:endParaRPr lang="en-AU" sz="2400" dirty="0">
              <a:latin typeface="+mj-lt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Clr>
                <a:schemeClr val="accent6"/>
              </a:buClr>
            </a:pPr>
            <a:endParaRPr lang="en-AU" sz="2400" dirty="0">
              <a:latin typeface="+mj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061C4C2-D2F0-4FED-AF44-BD69376A555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4287" r="5189" b="1521"/>
          <a:stretch/>
        </p:blipFill>
        <p:spPr>
          <a:xfrm>
            <a:off x="2339752" y="1772816"/>
            <a:ext cx="4464496" cy="427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796209"/>
      </p:ext>
    </p:extLst>
  </p:cSld>
  <p:clrMapOvr>
    <a:masterClrMapping/>
  </p:clrMapOvr>
</p:sld>
</file>

<file path=ppt/theme/theme1.xml><?xml version="1.0" encoding="utf-8"?>
<a:theme xmlns:a="http://schemas.openxmlformats.org/drawingml/2006/main" name="PD12 61925  BaSE - PMO - Template - Powerpoint Blue">
  <a:themeElements>
    <a:clrScheme name="Corporate colours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7B1"/>
      </a:accent1>
      <a:accent2>
        <a:srgbClr val="C00000"/>
      </a:accent2>
      <a:accent3>
        <a:srgbClr val="A5A5A5"/>
      </a:accent3>
      <a:accent4>
        <a:srgbClr val="FFD200"/>
      </a:accent4>
      <a:accent5>
        <a:srgbClr val="5B9BD5"/>
      </a:accent5>
      <a:accent6>
        <a:srgbClr val="0AA94F"/>
      </a:accent6>
      <a:hlink>
        <a:srgbClr val="0563C1"/>
      </a:hlink>
      <a:folHlink>
        <a:srgbClr val="954F7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4A00A1347C9624A92969AB36BCCCE88" ma:contentTypeVersion="0" ma:contentTypeDescription="Create a new document." ma:contentTypeScope="" ma:versionID="1ce75d2886965dda497faa7908e731a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636BDE-E0B9-4304-BE91-86BA5FA71C8A}">
  <ds:schemaRefs>
    <ds:schemaRef ds:uri="http://purl.org/dc/elements/1.1/"/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2074DA5-9D59-4AAB-94AA-C75CB3CE32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135792</TotalTime>
  <Words>367</Words>
  <Application>Microsoft Office PowerPoint</Application>
  <PresentationFormat>On-screen Show (4:3)</PresentationFormat>
  <Paragraphs>74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Gothic</vt:lpstr>
      <vt:lpstr>Wingdings</vt:lpstr>
      <vt:lpstr>PD12 61925  BaSE - PMO - Template - Powerpoint Blue</vt:lpstr>
      <vt:lpstr>First Home Owner Rebate Scheme  (FHOR) </vt:lpstr>
      <vt:lpstr>Purpose</vt:lpstr>
      <vt:lpstr>Background</vt:lpstr>
      <vt:lpstr>Who can apply?</vt:lpstr>
      <vt:lpstr>Eligibility Criteria</vt:lpstr>
      <vt:lpstr>How to apply</vt:lpstr>
      <vt:lpstr>Take-up since starting in 2019</vt:lpstr>
      <vt:lpstr>Rebate period transition</vt:lpstr>
      <vt:lpstr>Take-up: current suburb view</vt:lpstr>
      <vt:lpstr>Any questions?</vt:lpstr>
    </vt:vector>
  </TitlesOfParts>
  <Company>Brisbane City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Nguyen</dc:creator>
  <cp:lastModifiedBy>Katie Loader</cp:lastModifiedBy>
  <cp:revision>1149</cp:revision>
  <cp:lastPrinted>2020-01-14T00:15:49Z</cp:lastPrinted>
  <dcterms:created xsi:type="dcterms:W3CDTF">2014-02-05T07:01:46Z</dcterms:created>
  <dcterms:modified xsi:type="dcterms:W3CDTF">2021-02-24T03:24:49Z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0x01010074A00A1347C9624A92969AB36BCCCE88</vt:lpwstr>
  </property>
</Properties>
</file>