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</p:sldIdLst>
  <p:sldSz cx="9144000" cy="6858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Papa" initials="CP" lastIdx="3" clrIdx="0"/>
  <p:cmAuthor id="2" name="Marie Gales" initials="MG" lastIdx="4" clrIdx="1">
    <p:extLst>
      <p:ext uri="{19B8F6BF-5375-455C-9EA6-DF929625EA0E}">
        <p15:presenceInfo xmlns:p15="http://schemas.microsoft.com/office/powerpoint/2012/main" userId="S::Marie.Gales@brisbane.qld.gov.au::274799b3-e0be-44a1-9a6f-4a6b4b6c3e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1"/>
    <a:srgbClr val="004C8F"/>
    <a:srgbClr val="F9C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0" autoAdjust="0"/>
    <p:restoredTop sz="68342" autoAdjust="0"/>
  </p:normalViewPr>
  <p:slideViewPr>
    <p:cSldViewPr snapToGrid="0">
      <p:cViewPr varScale="1">
        <p:scale>
          <a:sx n="64" d="100"/>
          <a:sy n="64" d="100"/>
        </p:scale>
        <p:origin x="1659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35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3C346-368E-4D78-BD1B-8F1234FBE48E}" type="datetimeFigureOut">
              <a:rPr lang="en-AU" smtClean="0"/>
              <a:t>4/06/2021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866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350" y="9440866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950B1-3607-4D9B-977E-0056FE27483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396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35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5F67F-00E3-42A5-AD77-8CBA407E3581}" type="datetimeFigureOut">
              <a:rPr lang="en-AU" smtClean="0"/>
              <a:t>4/06/2021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9" y="4721225"/>
            <a:ext cx="5444806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866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350" y="9440866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D09A-2559-4892-8FA3-95B837215E1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038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2E3EC-0BE3-4AAE-82EB-282BC8C297F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968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D09A-2559-4892-8FA3-95B837215E1F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988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D09A-2559-4892-8FA3-95B837215E1F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497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D09A-2559-4892-8FA3-95B837215E1F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298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D09A-2559-4892-8FA3-95B837215E1F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423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2E3EC-0BE3-4AAE-82EB-282BC8C297F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317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2E3EC-0BE3-4AAE-82EB-282BC8C297F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64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15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10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09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925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969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79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260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39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714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34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15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92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4C8F"/>
          </a:solidFill>
          <a:latin typeface="Arial" charset="0"/>
          <a:ea typeface="ヒラギノ角ゴ Pro W3" pitchFamily="-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181" y="1700301"/>
            <a:ext cx="7939169" cy="34066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sz="4800" kern="1200" dirty="0">
                <a:solidFill>
                  <a:schemeClr val="tx1"/>
                </a:solidFill>
                <a:cs typeface="ヒラギノ角ゴ Pro W3"/>
              </a:rPr>
              <a:t>Managing the Impacts of Major Planned and Unplanned Events on Council’s Road Network</a:t>
            </a:r>
            <a:endParaRPr lang="en-US" sz="1200" kern="1200" dirty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106988"/>
            <a:ext cx="6400800" cy="1752600"/>
          </a:xfrm>
        </p:spPr>
        <p:txBody>
          <a:bodyPr/>
          <a:lstStyle/>
          <a:p>
            <a:pPr algn="l" eaLnBrk="1" hangingPunct="1"/>
            <a:endParaRPr lang="en-US" dirty="0">
              <a:solidFill>
                <a:srgbClr val="004C8F"/>
              </a:solidFill>
            </a:endParaRPr>
          </a:p>
          <a:p>
            <a:pPr algn="l" eaLnBrk="1" hangingPunct="1"/>
            <a:endParaRPr lang="en-US" dirty="0">
              <a:solidFill>
                <a:srgbClr val="004C8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09DF7F-4961-4C7D-8335-2B7E95605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98" y="5392264"/>
            <a:ext cx="7245507" cy="93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2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2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AU" sz="2400" kern="0" dirty="0">
                <a:solidFill>
                  <a:srgbClr val="004C8F"/>
                </a:solidFill>
              </a:rPr>
              <a:t>Infrastructure Committee </a:t>
            </a:r>
          </a:p>
          <a:p>
            <a:pPr algn="l" eaLnBrk="1" hangingPunct="1"/>
            <a:r>
              <a:rPr lang="en-US" sz="2400" kern="0" dirty="0">
                <a:solidFill>
                  <a:srgbClr val="004C8F"/>
                </a:solidFill>
              </a:rPr>
              <a:t>1 June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D406-1D1E-48C7-8D88-14FE7EEB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783012"/>
            <a:ext cx="7772400" cy="1143000"/>
          </a:xfrm>
        </p:spPr>
        <p:txBody>
          <a:bodyPr/>
          <a:lstStyle/>
          <a:p>
            <a:r>
              <a:rPr lang="en-AU" dirty="0"/>
              <a:t>Network Performance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A5C1B-4B0E-4B1B-BB1A-D3D3429F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208266"/>
            <a:ext cx="7772400" cy="4114800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0F959F-82BE-4952-90E4-05240653AF5B}"/>
              </a:ext>
            </a:extLst>
          </p:cNvPr>
          <p:cNvSpPr txBox="1">
            <a:spLocks/>
          </p:cNvSpPr>
          <p:nvPr/>
        </p:nvSpPr>
        <p:spPr bwMode="auto">
          <a:xfrm>
            <a:off x="544016" y="177018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AU" sz="2000" dirty="0">
                <a:solidFill>
                  <a:schemeClr val="tx1"/>
                </a:solidFill>
              </a:rPr>
              <a:t>The network performed well due to both the timing (pre-evening peak) and duration (less than 2 hours) of the outage.</a:t>
            </a:r>
          </a:p>
          <a:p>
            <a:r>
              <a:rPr lang="en-AU" sz="2000" dirty="0">
                <a:solidFill>
                  <a:schemeClr val="tx1"/>
                </a:solidFill>
              </a:rPr>
              <a:t>Traffic was slow moving along most key corridors however major congestion did not eventuate.</a:t>
            </a:r>
          </a:p>
          <a:p>
            <a:r>
              <a:rPr lang="en-AU" sz="2000" dirty="0">
                <a:solidFill>
                  <a:schemeClr val="tx1"/>
                </a:solidFill>
              </a:rPr>
              <a:t>Only one significant incident involving 2 pedestrians and a motor vehicle was reported.</a:t>
            </a:r>
          </a:p>
          <a:p>
            <a:r>
              <a:rPr lang="en-AU" sz="2000" dirty="0">
                <a:solidFill>
                  <a:schemeClr val="tx1"/>
                </a:solidFill>
              </a:rPr>
              <a:t>All tunnels remained open during the outage period with no incidents reported.</a:t>
            </a:r>
          </a:p>
          <a:p>
            <a:r>
              <a:rPr lang="en-AU" sz="2000" dirty="0">
                <a:solidFill>
                  <a:schemeClr val="tx1"/>
                </a:solidFill>
              </a:rPr>
              <a:t>Intelligence gathering and dissemination of critical information from the BMTMC IMR to stakeholders was both accurate and timely.</a:t>
            </a:r>
          </a:p>
        </p:txBody>
      </p:sp>
    </p:spTree>
    <p:extLst>
      <p:ext uri="{BB962C8B-B14F-4D97-AF65-F5344CB8AC3E}">
        <p14:creationId xmlns:p14="http://schemas.microsoft.com/office/powerpoint/2010/main" val="411146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15501-4EC1-4C0C-8868-35A1D6BE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Questions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076CF-04D4-46E8-9817-5E2F0E65CDEA}"/>
              </a:ext>
            </a:extLst>
          </p:cNvPr>
          <p:cNvSpPr txBox="1"/>
          <p:nvPr/>
        </p:nvSpPr>
        <p:spPr>
          <a:xfrm>
            <a:off x="2184741" y="1920856"/>
            <a:ext cx="44308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0" b="1" dirty="0">
                <a:solidFill>
                  <a:srgbClr val="0067B1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24EA21-BFEC-41D1-BA01-78188653A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879" y="2091952"/>
            <a:ext cx="4860709" cy="3254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A8BA14-E875-4E04-9F13-0CFDD62C9C4F}"/>
              </a:ext>
            </a:extLst>
          </p:cNvPr>
          <p:cNvSpPr txBox="1"/>
          <p:nvPr/>
        </p:nvSpPr>
        <p:spPr>
          <a:xfrm flipH="1">
            <a:off x="2052058" y="5402476"/>
            <a:ext cx="3028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Source: Council</a:t>
            </a:r>
          </a:p>
        </p:txBody>
      </p:sp>
    </p:spTree>
    <p:extLst>
      <p:ext uri="{BB962C8B-B14F-4D97-AF65-F5344CB8AC3E}">
        <p14:creationId xmlns:p14="http://schemas.microsoft.com/office/powerpoint/2010/main" val="199280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D406-1D1E-48C7-8D88-14FE7EEB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783012"/>
            <a:ext cx="7772400" cy="1143000"/>
          </a:xfrm>
        </p:spPr>
        <p:txBody>
          <a:bodyPr/>
          <a:lstStyle/>
          <a:p>
            <a:r>
              <a:rPr lang="en-AU" dirty="0"/>
              <a:t>Purpose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A5C1B-4B0E-4B1B-BB1A-D3D3429F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16" y="2182091"/>
            <a:ext cx="7352921" cy="1672936"/>
          </a:xfrm>
        </p:spPr>
        <p:txBody>
          <a:bodyPr/>
          <a:lstStyle/>
          <a:p>
            <a:pPr algn="just"/>
            <a:r>
              <a:rPr lang="en-AU" sz="2400" dirty="0">
                <a:solidFill>
                  <a:schemeClr val="tx1"/>
                </a:solidFill>
              </a:rPr>
              <a:t>To provide information on the operational response to the impact of major planned and unplanned events on the performance of the road based transport network.</a:t>
            </a:r>
          </a:p>
        </p:txBody>
      </p:sp>
    </p:spTree>
    <p:extLst>
      <p:ext uri="{BB962C8B-B14F-4D97-AF65-F5344CB8AC3E}">
        <p14:creationId xmlns:p14="http://schemas.microsoft.com/office/powerpoint/2010/main" val="266035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D406-1D1E-48C7-8D88-14FE7EEB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783012"/>
            <a:ext cx="7772400" cy="1143000"/>
          </a:xfrm>
        </p:spPr>
        <p:txBody>
          <a:bodyPr/>
          <a:lstStyle/>
          <a:p>
            <a:r>
              <a:rPr lang="en-AU" dirty="0"/>
              <a:t>Incident Management Room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A5C1B-4B0E-4B1B-BB1A-D3D3429F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17" y="1789025"/>
            <a:ext cx="5280050" cy="1639975"/>
          </a:xfrm>
        </p:spPr>
        <p:txBody>
          <a:bodyPr/>
          <a:lstStyle/>
          <a:p>
            <a:r>
              <a:rPr lang="en-AU" sz="2000" dirty="0">
                <a:solidFill>
                  <a:schemeClr val="tx1"/>
                </a:solidFill>
              </a:rPr>
              <a:t>Some events can be of such magnitude that normal operations of the Brisbane Metropolitan Transport Management Centre (BMTMC) is inadequate to effectively manage the situation.</a:t>
            </a:r>
          </a:p>
          <a:p>
            <a:endParaRPr lang="en-AU" sz="2000" dirty="0">
              <a:solidFill>
                <a:schemeClr val="tx1"/>
              </a:solidFill>
            </a:endParaRPr>
          </a:p>
          <a:p>
            <a:endParaRPr lang="en-AU" sz="2000" dirty="0">
              <a:solidFill>
                <a:schemeClr val="tx1"/>
              </a:solidFill>
            </a:endParaRPr>
          </a:p>
          <a:p>
            <a:endParaRPr lang="en-AU" sz="2000" dirty="0">
              <a:solidFill>
                <a:schemeClr val="tx1"/>
              </a:solidFill>
            </a:endParaRPr>
          </a:p>
          <a:p>
            <a:endParaRPr lang="en-AU" dirty="0">
              <a:solidFill>
                <a:schemeClr val="tx1"/>
              </a:solidFill>
            </a:endParaRPr>
          </a:p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FE521-4174-4BB2-97DE-B1EEA55BC77D}"/>
              </a:ext>
            </a:extLst>
          </p:cNvPr>
          <p:cNvSpPr txBox="1"/>
          <p:nvPr/>
        </p:nvSpPr>
        <p:spPr>
          <a:xfrm flipH="1">
            <a:off x="5856116" y="3992250"/>
            <a:ext cx="3028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Source: Council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D9B5B2CA-33DE-44F6-BCF5-F8032A4B42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6116" y="1889190"/>
            <a:ext cx="3028874" cy="202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7B95D0-AB75-49F1-8751-1004AC4F6B88}"/>
              </a:ext>
            </a:extLst>
          </p:cNvPr>
          <p:cNvSpPr txBox="1"/>
          <p:nvPr/>
        </p:nvSpPr>
        <p:spPr>
          <a:xfrm>
            <a:off x="352017" y="3369677"/>
            <a:ext cx="74256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n-lt"/>
                <a:ea typeface="+mn-ea"/>
              </a:rPr>
              <a:t>When these events occur the </a:t>
            </a:r>
            <a:br>
              <a:rPr lang="en-AU" sz="2000" dirty="0">
                <a:latin typeface="+mn-lt"/>
                <a:ea typeface="+mn-ea"/>
              </a:rPr>
            </a:br>
            <a:r>
              <a:rPr lang="en-AU" sz="2000" dirty="0">
                <a:latin typeface="+mn-lt"/>
                <a:ea typeface="+mn-ea"/>
              </a:rPr>
              <a:t>Incident Management Room (IMR) </a:t>
            </a:r>
            <a:br>
              <a:rPr lang="en-AU" sz="2000" dirty="0">
                <a:latin typeface="+mn-lt"/>
                <a:ea typeface="+mn-ea"/>
              </a:rPr>
            </a:br>
            <a:r>
              <a:rPr lang="en-AU" sz="2000" dirty="0">
                <a:latin typeface="+mn-lt"/>
                <a:ea typeface="+mn-ea"/>
              </a:rPr>
              <a:t>can be activated to provide support.</a:t>
            </a:r>
          </a:p>
          <a:p>
            <a:endParaRPr lang="en-AU" sz="1000" dirty="0">
              <a:latin typeface="+mn-lt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n-lt"/>
                <a:ea typeface="+mn-ea"/>
              </a:rPr>
              <a:t>Any Alliance partner (TMR, BCC) can activate the IMR.</a:t>
            </a:r>
          </a:p>
          <a:p>
            <a:endParaRPr lang="en-AU" sz="1000" dirty="0">
              <a:latin typeface="+mn-lt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n-lt"/>
                <a:ea typeface="+mn-ea"/>
              </a:rPr>
              <a:t>The IMR is activated to ensure the major event is effectively managed while maintaining normal service delivery on the balance of the network.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97AB51A-04D3-4943-901F-CC4FE71515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6116" y="2026275"/>
            <a:ext cx="3028874" cy="202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87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D406-1D1E-48C7-8D88-14FE7EEB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39" y="541852"/>
            <a:ext cx="7772400" cy="1143000"/>
          </a:xfrm>
        </p:spPr>
        <p:txBody>
          <a:bodyPr/>
          <a:lstStyle/>
          <a:p>
            <a:r>
              <a:rPr lang="en-AU" dirty="0"/>
              <a:t>Incident Management Room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A5C1B-4B0E-4B1B-BB1A-D3D3429F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09" y="1784819"/>
            <a:ext cx="7917517" cy="3504154"/>
          </a:xfrm>
        </p:spPr>
        <p:txBody>
          <a:bodyPr/>
          <a:lstStyle/>
          <a:p>
            <a:pPr algn="just"/>
            <a:r>
              <a:rPr lang="en-AU" sz="2400" dirty="0">
                <a:solidFill>
                  <a:schemeClr val="tx1"/>
                </a:solidFill>
              </a:rPr>
              <a:t>The IMR supports BMTMC activity by centralising a team of key staff, across the Alliance Partners, QPS and other key stakeholders, to focus entirely on the management of the major incident to:</a:t>
            </a:r>
          </a:p>
          <a:p>
            <a:pPr lvl="1" algn="just"/>
            <a:r>
              <a:rPr lang="en-AU" sz="2400" dirty="0">
                <a:solidFill>
                  <a:schemeClr val="tx1"/>
                </a:solidFill>
              </a:rPr>
              <a:t>co-ordinate actions that mitigate the impact of the event on the performance of the network; </a:t>
            </a:r>
          </a:p>
          <a:p>
            <a:pPr lvl="1" algn="just"/>
            <a:r>
              <a:rPr lang="en-AU" sz="2400" dirty="0">
                <a:solidFill>
                  <a:schemeClr val="tx1"/>
                </a:solidFill>
              </a:rPr>
              <a:t>co-ordinate accurate and timely public and internal information dissemination.</a:t>
            </a:r>
          </a:p>
          <a:p>
            <a:pPr marL="457200" lvl="1" indent="0">
              <a:buNone/>
            </a:pPr>
            <a:endParaRPr lang="en-A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9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D406-1D1E-48C7-8D88-14FE7EEB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39" y="453297"/>
            <a:ext cx="7772400" cy="1143000"/>
          </a:xfrm>
        </p:spPr>
        <p:txBody>
          <a:bodyPr/>
          <a:lstStyle/>
          <a:p>
            <a:r>
              <a:rPr lang="en-AU" dirty="0"/>
              <a:t>Examples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A5C1B-4B0E-4B1B-BB1A-D3D3429F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81" y="1758462"/>
            <a:ext cx="4308952" cy="4114800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>
                <a:solidFill>
                  <a:schemeClr val="tx1"/>
                </a:solidFill>
              </a:rPr>
              <a:t>Planned Events</a:t>
            </a:r>
          </a:p>
          <a:p>
            <a:r>
              <a:rPr lang="en-AU" sz="2000" dirty="0">
                <a:solidFill>
                  <a:schemeClr val="tx1"/>
                </a:solidFill>
              </a:rPr>
              <a:t>G20 (2014)</a:t>
            </a:r>
          </a:p>
          <a:p>
            <a:r>
              <a:rPr lang="en-AU" sz="2000" dirty="0">
                <a:solidFill>
                  <a:schemeClr val="tx1"/>
                </a:solidFill>
              </a:rPr>
              <a:t>Commonwealth Games (2018)</a:t>
            </a:r>
          </a:p>
          <a:p>
            <a:r>
              <a:rPr lang="en-AU" sz="2000" dirty="0">
                <a:solidFill>
                  <a:schemeClr val="tx1"/>
                </a:solidFill>
              </a:rPr>
              <a:t>Protest activity (ongoing)</a:t>
            </a:r>
          </a:p>
          <a:p>
            <a:pPr marL="0" indent="0">
              <a:buNone/>
            </a:pPr>
            <a:endParaRPr lang="en-A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sz="2000" dirty="0">
                <a:solidFill>
                  <a:schemeClr val="tx1"/>
                </a:solidFill>
              </a:rPr>
              <a:t>Unplanned Events</a:t>
            </a:r>
          </a:p>
          <a:p>
            <a:r>
              <a:rPr lang="en-AU" sz="2000" dirty="0">
                <a:solidFill>
                  <a:schemeClr val="tx1"/>
                </a:solidFill>
              </a:rPr>
              <a:t>Floods (2011)</a:t>
            </a:r>
          </a:p>
          <a:p>
            <a:r>
              <a:rPr lang="en-AU" sz="2000" dirty="0">
                <a:solidFill>
                  <a:schemeClr val="tx1"/>
                </a:solidFill>
              </a:rPr>
              <a:t>Cyclone Debbie (2017)</a:t>
            </a:r>
          </a:p>
          <a:p>
            <a:r>
              <a:rPr lang="en-AU" sz="2000" dirty="0">
                <a:solidFill>
                  <a:schemeClr val="tx1"/>
                </a:solidFill>
              </a:rPr>
              <a:t>Callide Power Station Fire (2021)</a:t>
            </a:r>
          </a:p>
          <a:p>
            <a:endParaRPr lang="en-AU" sz="2000" dirty="0">
              <a:solidFill>
                <a:schemeClr val="tx1"/>
              </a:solidFill>
            </a:endParaRPr>
          </a:p>
          <a:p>
            <a:endParaRPr lang="en-AU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FE521-4174-4BB2-97DE-B1EEA55BC77D}"/>
              </a:ext>
            </a:extLst>
          </p:cNvPr>
          <p:cNvSpPr txBox="1"/>
          <p:nvPr/>
        </p:nvSpPr>
        <p:spPr>
          <a:xfrm flipH="1">
            <a:off x="6535022" y="6429451"/>
            <a:ext cx="1191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Source: Council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722D2-0AD5-40D0-9973-C594CDE309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36" y="4028990"/>
            <a:ext cx="2309716" cy="2445704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CE6AFC-A96A-4173-95EB-AEDC9E24F02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420" y="3575883"/>
            <a:ext cx="2160569" cy="220077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812A1E-9C2C-4338-B5FA-9B7DFC1A04B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43312" y="1395080"/>
            <a:ext cx="1906159" cy="22007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7523AD-4599-4A36-BE1E-02D263C5797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39" y="1758462"/>
            <a:ext cx="1839461" cy="12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21F954C5-5092-47D9-809E-8A168AFE429D}"/>
              </a:ext>
            </a:extLst>
          </p:cNvPr>
          <p:cNvSpPr/>
          <p:nvPr/>
        </p:nvSpPr>
        <p:spPr bwMode="auto">
          <a:xfrm>
            <a:off x="6866087" y="3524396"/>
            <a:ext cx="1909698" cy="1029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800" dirty="0"/>
              <a:t>Source: GOLDOC WEBSITE  2017</a:t>
            </a:r>
            <a:endParaRPr kumimoji="0" lang="en-A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01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D406-1D1E-48C7-8D88-14FE7EEB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783012"/>
            <a:ext cx="7772400" cy="1143000"/>
          </a:xfrm>
        </p:spPr>
        <p:txBody>
          <a:bodyPr/>
          <a:lstStyle/>
          <a:p>
            <a:r>
              <a:rPr lang="en-AU" dirty="0"/>
              <a:t>Callide Power Station Fire - What happened?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A5C1B-4B0E-4B1B-BB1A-D3D3429F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40" y="1794866"/>
            <a:ext cx="5526594" cy="4666223"/>
          </a:xfrm>
        </p:spPr>
        <p:txBody>
          <a:bodyPr/>
          <a:lstStyle/>
          <a:p>
            <a:pPr algn="just"/>
            <a:r>
              <a:rPr lang="en-AU" sz="1800" dirty="0">
                <a:solidFill>
                  <a:schemeClr val="tx1"/>
                </a:solidFill>
              </a:rPr>
              <a:t>At approximately 2pm power was lost to large areas of the State from Cairns to the NSW boarder towns.</a:t>
            </a:r>
          </a:p>
          <a:p>
            <a:pPr algn="just"/>
            <a:r>
              <a:rPr lang="en-AU" sz="1800" dirty="0">
                <a:solidFill>
                  <a:schemeClr val="tx1"/>
                </a:solidFill>
              </a:rPr>
              <a:t>Throughout metropolitan Brisbane, more than 500 traffic signal controlled intersections were affected (296 Queensland’s Department of Transport and Main Roads (TMR), 241 Council).</a:t>
            </a:r>
          </a:p>
          <a:p>
            <a:pPr algn="just"/>
            <a:r>
              <a:rPr lang="en-AU" sz="1800" dirty="0">
                <a:solidFill>
                  <a:schemeClr val="tx1"/>
                </a:solidFill>
              </a:rPr>
              <a:t>Within the areas affected, many electronic traffic systems were impacted, including Lane Use Management, Bluetooth, Variable Message Signs and more than 500 CCTV cameras (Council and TMR).</a:t>
            </a:r>
          </a:p>
          <a:p>
            <a:pPr algn="just"/>
            <a:r>
              <a:rPr lang="en-AU" sz="1800" dirty="0">
                <a:solidFill>
                  <a:schemeClr val="tx1"/>
                </a:solidFill>
              </a:rPr>
              <a:t>Some tunnels (BCC and TMR) reported loss of power resulting in the use of emergency backup supply.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428EA-E065-408B-9607-D0173EE79A3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5" r="69754"/>
          <a:stretch/>
        </p:blipFill>
        <p:spPr bwMode="auto">
          <a:xfrm>
            <a:off x="6129495" y="1821761"/>
            <a:ext cx="2470489" cy="3591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9FE521-4174-4BB2-97DE-B1EEA55BC77D}"/>
              </a:ext>
            </a:extLst>
          </p:cNvPr>
          <p:cNvSpPr txBox="1"/>
          <p:nvPr/>
        </p:nvSpPr>
        <p:spPr>
          <a:xfrm flipH="1">
            <a:off x="6129495" y="5412777"/>
            <a:ext cx="3028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Source: Council</a:t>
            </a:r>
          </a:p>
        </p:txBody>
      </p:sp>
    </p:spTree>
    <p:extLst>
      <p:ext uri="{BB962C8B-B14F-4D97-AF65-F5344CB8AC3E}">
        <p14:creationId xmlns:p14="http://schemas.microsoft.com/office/powerpoint/2010/main" val="150493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5D5B-AC86-47FA-9EEC-D6583D740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19" y="1522308"/>
            <a:ext cx="8215561" cy="2640970"/>
          </a:xfrm>
        </p:spPr>
        <p:txBody>
          <a:bodyPr/>
          <a:lstStyle/>
          <a:p>
            <a:r>
              <a:rPr lang="en-AU" sz="1800" dirty="0">
                <a:solidFill>
                  <a:schemeClr val="tx1"/>
                </a:solidFill>
              </a:rPr>
              <a:t>There was no information on what had happened and when power would be restored. </a:t>
            </a:r>
          </a:p>
          <a:p>
            <a:r>
              <a:rPr lang="en-AU" sz="1800" dirty="0">
                <a:solidFill>
                  <a:schemeClr val="tx1"/>
                </a:solidFill>
              </a:rPr>
              <a:t>By 2.30pm, the BMTMC Incident Management Room (IMR) was activated to deliver focused and coordinated network management across roads, bus operations and busways.</a:t>
            </a:r>
          </a:p>
          <a:p>
            <a:r>
              <a:rPr lang="en-AU" sz="1800" dirty="0">
                <a:solidFill>
                  <a:schemeClr val="tx1"/>
                </a:solidFill>
              </a:rPr>
              <a:t>IMR was staffed both physically and virtually (via MS Teams) by TMR, Council and QPS.</a:t>
            </a:r>
          </a:p>
          <a:p>
            <a:r>
              <a:rPr lang="en-AU" sz="1800" dirty="0">
                <a:solidFill>
                  <a:schemeClr val="tx1"/>
                </a:solidFill>
              </a:rPr>
              <a:t>QPS deployed all available resources to manage traffic at priority intersections.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489D5-1DBA-4594-89FF-5B3AA68BBA5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56"/>
          <a:stretch/>
        </p:blipFill>
        <p:spPr bwMode="auto">
          <a:xfrm>
            <a:off x="1121228" y="4246405"/>
            <a:ext cx="6413969" cy="200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849106-79AE-48B2-AE64-F802E3CA9179}"/>
              </a:ext>
            </a:extLst>
          </p:cNvPr>
          <p:cNvSpPr txBox="1"/>
          <p:nvPr/>
        </p:nvSpPr>
        <p:spPr>
          <a:xfrm flipH="1">
            <a:off x="1061176" y="6246655"/>
            <a:ext cx="3028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Source: Council</a:t>
            </a:r>
          </a:p>
        </p:txBody>
      </p:sp>
    </p:spTree>
    <p:extLst>
      <p:ext uri="{BB962C8B-B14F-4D97-AF65-F5344CB8AC3E}">
        <p14:creationId xmlns:p14="http://schemas.microsoft.com/office/powerpoint/2010/main" val="301153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A2FF-F670-40D4-83E7-F2F6D42A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B6F69-76E4-458A-A865-705101C67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0" y="1640336"/>
            <a:ext cx="5639202" cy="4455664"/>
          </a:xfrm>
        </p:spPr>
        <p:txBody>
          <a:bodyPr/>
          <a:lstStyle/>
          <a:p>
            <a:pPr algn="just"/>
            <a:r>
              <a:rPr lang="en-AU" sz="2400" dirty="0">
                <a:solidFill>
                  <a:schemeClr val="tx1"/>
                </a:solidFill>
              </a:rPr>
              <a:t>BMTMC provided traveller information through social media (twitter, </a:t>
            </a:r>
            <a:r>
              <a:rPr lang="en-AU" sz="2400" dirty="0" err="1">
                <a:solidFill>
                  <a:schemeClr val="tx1"/>
                </a:solidFill>
              </a:rPr>
              <a:t>QLDTraffic</a:t>
            </a:r>
            <a:r>
              <a:rPr lang="en-AU" sz="2400" dirty="0">
                <a:solidFill>
                  <a:schemeClr val="tx1"/>
                </a:solidFill>
              </a:rPr>
              <a:t>, etc) and to Australian Transport Network (radio).</a:t>
            </a:r>
          </a:p>
          <a:p>
            <a:pPr algn="just"/>
            <a:r>
              <a:rPr lang="en-AU" sz="2400" dirty="0">
                <a:solidFill>
                  <a:schemeClr val="tx1"/>
                </a:solidFill>
              </a:rPr>
              <a:t>Three additional Traffic Response Units (TRUs) deployed to manage potential increase in incident volume.</a:t>
            </a:r>
          </a:p>
          <a:p>
            <a:pPr algn="just"/>
            <a:r>
              <a:rPr lang="en-AU" sz="2400" dirty="0">
                <a:solidFill>
                  <a:schemeClr val="tx1"/>
                </a:solidFill>
              </a:rPr>
              <a:t>Two additional Traffic Operations Officers in the BMTMC to manage telephones and potential increase in incident volume.</a:t>
            </a:r>
          </a:p>
          <a:p>
            <a:pPr algn="just"/>
            <a:r>
              <a:rPr lang="en-AU" sz="2400" dirty="0">
                <a:solidFill>
                  <a:schemeClr val="tx1"/>
                </a:solidFill>
              </a:rPr>
              <a:t>IMR remained activated until 6pm.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C4C0D-6D47-4BD1-B965-FF34CDB656A0}"/>
              </a:ext>
            </a:extLst>
          </p:cNvPr>
          <p:cNvSpPr txBox="1"/>
          <p:nvPr/>
        </p:nvSpPr>
        <p:spPr>
          <a:xfrm flipH="1">
            <a:off x="6220299" y="4989985"/>
            <a:ext cx="3028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Source: Council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235DFA-04CB-4A45-9F33-47975D5DA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4" t="-711" r="29375" b="711"/>
          <a:stretch/>
        </p:blipFill>
        <p:spPr bwMode="auto">
          <a:xfrm>
            <a:off x="6275156" y="1637183"/>
            <a:ext cx="2303451" cy="32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6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95502-42E5-4903-AB47-84D7300C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223EA-F2AF-4E7B-AC5E-B7770742A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34" y="1574627"/>
            <a:ext cx="7772400" cy="4545618"/>
          </a:xfrm>
        </p:spPr>
        <p:txBody>
          <a:bodyPr/>
          <a:lstStyle/>
          <a:p>
            <a:r>
              <a:rPr lang="en-AU" sz="2400" dirty="0">
                <a:solidFill>
                  <a:schemeClr val="tx1"/>
                </a:solidFill>
              </a:rPr>
              <a:t>Traffic on most key corridors was slow moving.</a:t>
            </a:r>
          </a:p>
          <a:p>
            <a:pPr lvl="0"/>
            <a:r>
              <a:rPr lang="en-AU" sz="2400" dirty="0">
                <a:solidFill>
                  <a:schemeClr val="tx1"/>
                </a:solidFill>
              </a:rPr>
              <a:t>Received approximately 470 additional phone calls over a two hour period (645 calls in total).</a:t>
            </a:r>
          </a:p>
          <a:p>
            <a:pPr lvl="0"/>
            <a:r>
              <a:rPr lang="en-AU" sz="2400" dirty="0">
                <a:solidFill>
                  <a:schemeClr val="tx1"/>
                </a:solidFill>
              </a:rPr>
              <a:t>No significant increase in traffic incident </a:t>
            </a:r>
            <a:br>
              <a:rPr lang="en-AU" sz="2400" dirty="0">
                <a:solidFill>
                  <a:schemeClr val="tx1"/>
                </a:solidFill>
              </a:rPr>
            </a:br>
            <a:r>
              <a:rPr lang="en-AU" sz="2400" dirty="0">
                <a:solidFill>
                  <a:schemeClr val="tx1"/>
                </a:solidFill>
              </a:rPr>
              <a:t>volume across the network.</a:t>
            </a:r>
          </a:p>
          <a:p>
            <a:r>
              <a:rPr lang="en-AU" sz="2400" dirty="0">
                <a:solidFill>
                  <a:schemeClr val="tx1"/>
                </a:solidFill>
              </a:rPr>
              <a:t>After the first hour, intersections </a:t>
            </a:r>
            <a:br>
              <a:rPr lang="en-AU" sz="2400" dirty="0">
                <a:solidFill>
                  <a:schemeClr val="tx1"/>
                </a:solidFill>
              </a:rPr>
            </a:br>
            <a:r>
              <a:rPr lang="en-AU" sz="2400" dirty="0">
                <a:solidFill>
                  <a:schemeClr val="tx1"/>
                </a:solidFill>
              </a:rPr>
              <a:t>began to regain power </a:t>
            </a:r>
            <a:br>
              <a:rPr lang="en-AU" sz="2400" dirty="0">
                <a:solidFill>
                  <a:schemeClr val="tx1"/>
                </a:solidFill>
              </a:rPr>
            </a:br>
            <a:r>
              <a:rPr lang="en-AU" sz="2400" dirty="0">
                <a:solidFill>
                  <a:schemeClr val="tx1"/>
                </a:solidFill>
              </a:rPr>
              <a:t>(130 remained without </a:t>
            </a:r>
            <a:br>
              <a:rPr lang="en-AU" sz="2400" dirty="0">
                <a:solidFill>
                  <a:schemeClr val="tx1"/>
                </a:solidFill>
              </a:rPr>
            </a:br>
            <a:r>
              <a:rPr lang="en-AU" sz="2400" dirty="0">
                <a:solidFill>
                  <a:schemeClr val="tx1"/>
                </a:solidFill>
              </a:rPr>
              <a:t>power (Council and TMR)).</a:t>
            </a:r>
          </a:p>
          <a:p>
            <a:r>
              <a:rPr lang="en-AU" sz="2400" dirty="0">
                <a:solidFill>
                  <a:schemeClr val="tx1"/>
                </a:solidFill>
              </a:rPr>
              <a:t>By 4pm, only 4 sets of Council </a:t>
            </a:r>
            <a:br>
              <a:rPr lang="en-AU" sz="2400" dirty="0">
                <a:solidFill>
                  <a:schemeClr val="tx1"/>
                </a:solidFill>
              </a:rPr>
            </a:br>
            <a:r>
              <a:rPr lang="en-AU" sz="2400" dirty="0">
                <a:solidFill>
                  <a:schemeClr val="tx1"/>
                </a:solidFill>
              </a:rPr>
              <a:t>traffic signals remained non-operational.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048D9-440A-450D-94E6-5100E036E02F}"/>
              </a:ext>
            </a:extLst>
          </p:cNvPr>
          <p:cNvSpPr txBox="1"/>
          <p:nvPr/>
        </p:nvSpPr>
        <p:spPr>
          <a:xfrm flipH="1">
            <a:off x="5758866" y="5180670"/>
            <a:ext cx="3028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Source: Council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0AB7B8-ED30-4D5F-90DE-40A7EB517DF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28789" r="33692" b="21473"/>
          <a:stretch/>
        </p:blipFill>
        <p:spPr bwMode="auto">
          <a:xfrm>
            <a:off x="5950226" y="3214581"/>
            <a:ext cx="2837514" cy="1890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994905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uncil Document" ma:contentTypeID="0x010100E7C43331C3A74101A2D362D2A7DF353F00BBA633BB68EC8F46802959B68E010371" ma:contentTypeVersion="2" ma:contentTypeDescription="A Council Document" ma:contentTypeScope="" ma:versionID="706a4dd1f99afe6aecc6be487a0b91d0">
  <xsd:schema xmlns:xsd="http://www.w3.org/2001/XMLSchema" xmlns:xs="http://www.w3.org/2001/XMLSchema" xmlns:p="http://schemas.microsoft.com/office/2006/metadata/properties" xmlns:ns2="d764e408-c997-4588-93fd-269c520d6cf0" targetNamespace="http://schemas.microsoft.com/office/2006/metadata/properties" ma:root="true" ma:fieldsID="484e2eb1a34b5acb4415752cd21ec56a" ns2:_="">
    <xsd:import namespace="d764e408-c997-4588-93fd-269c520d6cf0"/>
    <xsd:element name="properties">
      <xsd:complexType>
        <xsd:sequence>
          <xsd:element name="documentManagement">
            <xsd:complexType>
              <xsd:all>
                <xsd:element ref="ns2:TRIMReference" minOccurs="0"/>
                <xsd:element ref="ns2:ContactOffic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4e408-c997-4588-93fd-269c520d6cf0" elementFormDefault="qualified">
    <xsd:import namespace="http://schemas.microsoft.com/office/2006/documentManagement/types"/>
    <xsd:import namespace="http://schemas.microsoft.com/office/infopath/2007/PartnerControls"/>
    <xsd:element name="TRIMReference" ma:index="8" nillable="true" ma:displayName="TRIM Reference" ma:internalName="TRIMReference">
      <xsd:simpleType>
        <xsd:restriction base="dms:Text"/>
      </xsd:simpleType>
    </xsd:element>
    <xsd:element name="ContactOfficer" ma:index="9" nillable="true" ma:displayName="Contact Officer" ma:internalName="ContactOffic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ctOfficer xmlns="d764e408-c997-4588-93fd-269c520d6cf0">
      <UserInfo xmlns="d764e408-c997-4588-93fd-269c520d6cf0">
        <DisplayName xmlns="d764e408-c997-4588-93fd-269c520d6cf0"/>
        <AccountId xmlns="d764e408-c997-4588-93fd-269c520d6cf0" xsi:nil="true"/>
        <AccountType xmlns="d764e408-c997-4588-93fd-269c520d6cf0"/>
      </UserInfo>
    </ContactOfficer>
    <TRIMReference xmlns="d764e408-c997-4588-93fd-269c520d6cf0" xsi:nil="true"/>
  </documentManagement>
</p:properties>
</file>

<file path=customXml/itemProps1.xml><?xml version="1.0" encoding="utf-8"?>
<ds:datastoreItem xmlns:ds="http://schemas.openxmlformats.org/officeDocument/2006/customXml" ds:itemID="{68932AA8-ECCF-45D3-9C6C-0755D18023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C8CD2C-AB9E-4B91-B1F3-6C33F75917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4e408-c997-4588-93fd-269c520d6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0F2D94-962E-4961-95B6-EF12E6351FCC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d764e408-c997-4588-93fd-269c520d6cf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29074</TotalTime>
  <Words>680</Words>
  <Application>Microsoft Office PowerPoint</Application>
  <PresentationFormat>On-screen Show (4:3)</PresentationFormat>
  <Paragraphs>74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Blank Presentation</vt:lpstr>
      <vt:lpstr>Managing the Impacts of Major Planned and Unplanned Events on Council’s Road Network</vt:lpstr>
      <vt:lpstr>Purpose</vt:lpstr>
      <vt:lpstr>Incident Management Room</vt:lpstr>
      <vt:lpstr>Incident Management Room</vt:lpstr>
      <vt:lpstr>Examples</vt:lpstr>
      <vt:lpstr>Callide Power Station Fire - What happened?</vt:lpstr>
      <vt:lpstr>Response</vt:lpstr>
      <vt:lpstr>Response</vt:lpstr>
      <vt:lpstr>Impact</vt:lpstr>
      <vt:lpstr>Network Performance</vt:lpstr>
      <vt:lpstr>Questions</vt:lpstr>
    </vt:vector>
  </TitlesOfParts>
  <Company>Red-i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Title</dc:title>
  <dc:creator>Thomas Stacey</dc:creator>
  <cp:lastModifiedBy>Victor Tan</cp:lastModifiedBy>
  <cp:revision>566</cp:revision>
  <cp:lastPrinted>2021-05-31T04:10:02Z</cp:lastPrinted>
  <dcterms:created xsi:type="dcterms:W3CDTF">2009-05-19T02:00:18Z</dcterms:created>
  <dcterms:modified xsi:type="dcterms:W3CDTF">2021-06-04T07:32:31Z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0x010100E7C43331C3A74101A2D362D2A7DF353F00BBA633BB68EC8F46802959B68E010371</vt:lpwstr>
  </property>
</Properties>
</file>