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6"/>
  </p:notesMasterIdLst>
  <p:sldIdLst>
    <p:sldId id="256" r:id="rId5"/>
    <p:sldId id="287" r:id="rId6"/>
    <p:sldId id="330" r:id="rId7"/>
    <p:sldId id="549" r:id="rId8"/>
    <p:sldId id="548" r:id="rId9"/>
    <p:sldId id="550" r:id="rId10"/>
    <p:sldId id="539" r:id="rId11"/>
    <p:sldId id="540" r:id="rId12"/>
    <p:sldId id="551" r:id="rId13"/>
    <p:sldId id="552" r:id="rId14"/>
    <p:sldId id="542" r:id="rId15"/>
  </p:sldIdLst>
  <p:sldSz cx="9144000" cy="6858000" type="screen4x3"/>
  <p:notesSz cx="6807200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232703-1745-803F-4AC6-C76FDA1EF051}" name="Anthony McKay" initials="AM" userId="S::anthony.mckay@brisbane.qld.gov.au::0d823a41-6e0c-490b-978a-e25c2ac063ec" providerId="AD"/>
  <p188:author id="{A69BD091-B481-8200-5F07-5E447D16513A}" name="Jodie Bird" initials="JB" userId="S::Jodie.Bird@brisbane.qld.gov.au::6f922c8c-3046-4750-a648-d466bf97be28" providerId="AD"/>
  <p188:author id="{4F8526E6-8567-D93A-E5C9-ED275FF6575A}" name="Luke Manley" initials="LM" userId="S::Luke.Manley@brisbane.qld.gov.au::c54d98ca-1646-4b3d-8c4a-9ddacec825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uke Manley" initials="LM" lastIdx="1" clrIdx="6">
    <p:extLst>
      <p:ext uri="{19B8F6BF-5375-455C-9EA6-DF929625EA0E}">
        <p15:presenceInfo xmlns:p15="http://schemas.microsoft.com/office/powerpoint/2012/main" userId="S::luke.manley@brisbane.qld.gov.au::c54d98ca-1646-4b3d-8c4a-9ddacec8259b" providerId="AD"/>
      </p:ext>
    </p:extLst>
  </p:cmAuthor>
  <p:cmAuthor id="1" name="Marie Gales" initials="" lastIdx="2" clrIdx="0"/>
  <p:cmAuthor id="2" name="Nabhan" initials="" lastIdx="2" clrIdx="1"/>
  <p:cmAuthor id="3" name="Thomas Peters" initials="" lastIdx="1" clrIdx="2"/>
  <p:cmAuthor id="4" name="Luke Manley" initials="" lastIdx="9" clrIdx="3"/>
  <p:cmAuthor id="5" name="Nabhan Rahman" initials="" lastIdx="2" clrIdx="4"/>
  <p:cmAuthor id="6" name="Jodie Bird" initials="JB" lastIdx="1" clrIdx="5">
    <p:extLst>
      <p:ext uri="{19B8F6BF-5375-455C-9EA6-DF929625EA0E}">
        <p15:presenceInfo xmlns:p15="http://schemas.microsoft.com/office/powerpoint/2012/main" userId="S::Jodie.Bird@brisbane.qld.gov.au::6f922c8c-3046-4750-a648-d466bf97be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B05"/>
    <a:srgbClr val="3366FF"/>
    <a:srgbClr val="004C8F"/>
    <a:srgbClr val="CC9900"/>
    <a:srgbClr val="FFFF00"/>
    <a:srgbClr val="FFFF66"/>
    <a:srgbClr val="00FF00"/>
    <a:srgbClr val="F9C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349C2-854D-4DFF-9274-DF6E59A21D24}" v="915" dt="2022-11-22T23:12:37.918"/>
    <p1510:client id="{4B9C9A31-F64E-43E7-B1EC-714AFC871115}" v="147" dt="2022-11-23T22:33:11.766"/>
    <p1510:client id="{57CC107F-7E1F-424F-94C0-51438481EC13}" v="50" dt="2022-11-23T01:21:12.852"/>
    <p1510:client id="{6B4C4B47-6EAB-41F9-9773-2D21877D92C0}" v="4259" dt="2022-11-22T23:48:45.693"/>
    <p1510:client id="{7D847757-0578-4A11-AA1C-5BC8A260A09A}" vWet="4" dt="2022-11-22T22:36:24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74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E384E-D3C0-4E8F-92C9-B80BEB84BB84}" type="doc">
      <dgm:prSet loTypeId="urn:microsoft.com/office/officeart/2005/8/layout/chevron1" loCatId="process" qsTypeId="urn:microsoft.com/office/officeart/2005/8/quickstyle/simple4" qsCatId="simple" csTypeId="urn:microsoft.com/office/officeart/2005/8/colors/accent2_2" csCatId="accent2" phldr="1"/>
      <dgm:spPr/>
    </dgm:pt>
    <dgm:pt modelId="{BDEFDFEC-DA4C-427C-A363-28F65645478E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100"/>
            </a:spcAft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Late 2021</a:t>
          </a:r>
          <a:br>
            <a:rPr lang="en-AU" sz="1600" kern="1200"/>
          </a:br>
          <a:r>
            <a:rPr lang="en-AU" sz="1200" kern="1200"/>
            <a:t>Planning and </a:t>
          </a: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investigation works complete</a:t>
          </a:r>
        </a:p>
      </dgm:t>
    </dgm:pt>
    <dgm:pt modelId="{E99B074D-34E5-4EE0-A234-F638A45CF864}" type="parTrans" cxnId="{DCD297D9-14C1-4BF9-9F62-ABD4A2A8BFB0}">
      <dgm:prSet/>
      <dgm:spPr/>
      <dgm:t>
        <a:bodyPr/>
        <a:lstStyle/>
        <a:p>
          <a:endParaRPr lang="en-AU"/>
        </a:p>
      </dgm:t>
    </dgm:pt>
    <dgm:pt modelId="{412B3E00-37B1-4D35-A64C-0AD0FD4C424B}" type="sibTrans" cxnId="{DCD297D9-14C1-4BF9-9F62-ABD4A2A8BFB0}">
      <dgm:prSet/>
      <dgm:spPr/>
      <dgm:t>
        <a:bodyPr/>
        <a:lstStyle/>
        <a:p>
          <a:endParaRPr lang="en-AU"/>
        </a:p>
      </dgm:t>
    </dgm:pt>
    <dgm:pt modelId="{6DFFEAB8-D94B-4A09-8192-442F383E3610}">
      <dgm:prSet phldrT="[Tex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Early 2022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Detailed design and community engagement</a:t>
          </a:r>
        </a:p>
      </dgm:t>
    </dgm:pt>
    <dgm:pt modelId="{7F319EFC-B95D-4570-B11C-FD649DEE5F80}" type="parTrans" cxnId="{E55D02ED-654C-4A0B-85A4-9F7ECBF8AD72}">
      <dgm:prSet/>
      <dgm:spPr/>
      <dgm:t>
        <a:bodyPr/>
        <a:lstStyle/>
        <a:p>
          <a:endParaRPr lang="en-AU"/>
        </a:p>
      </dgm:t>
    </dgm:pt>
    <dgm:pt modelId="{BB1A3C8B-07EB-451C-A9B8-DE2CC5619250}" type="sibTrans" cxnId="{E55D02ED-654C-4A0B-85A4-9F7ECBF8AD72}">
      <dgm:prSet/>
      <dgm:spPr/>
      <dgm:t>
        <a:bodyPr/>
        <a:lstStyle/>
        <a:p>
          <a:endParaRPr lang="en-AU"/>
        </a:p>
      </dgm:t>
    </dgm:pt>
    <dgm:pt modelId="{532823DE-E293-428E-B260-4ACC0478AA56}">
      <dgm:prSet phldrT="[Tex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Mid 2022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Start of Construction </a:t>
          </a:r>
        </a:p>
      </dgm:t>
    </dgm:pt>
    <dgm:pt modelId="{2FD19AAC-3BC0-4C6A-A8D4-53362181026A}" type="parTrans" cxnId="{9491E133-0ED1-4BAD-9775-AEB49EF85AD7}">
      <dgm:prSet/>
      <dgm:spPr/>
      <dgm:t>
        <a:bodyPr/>
        <a:lstStyle/>
        <a:p>
          <a:endParaRPr lang="en-AU"/>
        </a:p>
      </dgm:t>
    </dgm:pt>
    <dgm:pt modelId="{CCC8A3DC-37BA-4C8E-8F4B-42AFB3A32790}" type="sibTrans" cxnId="{9491E133-0ED1-4BAD-9775-AEB49EF85AD7}">
      <dgm:prSet/>
      <dgm:spPr/>
      <dgm:t>
        <a:bodyPr/>
        <a:lstStyle/>
        <a:p>
          <a:endParaRPr lang="en-AU"/>
        </a:p>
      </dgm:t>
    </dgm:pt>
    <dgm:pt modelId="{122EE5BA-3012-4214-8ADD-3A79CBFA65E9}">
      <dgm:prSet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Late 2022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End of construction</a:t>
          </a:r>
        </a:p>
      </dgm:t>
    </dgm:pt>
    <dgm:pt modelId="{D2550B1B-2497-4B64-B1DB-264CD84B8CC9}" type="parTrans" cxnId="{5A877730-1417-4B6E-9D85-435D0302379A}">
      <dgm:prSet/>
      <dgm:spPr/>
      <dgm:t>
        <a:bodyPr/>
        <a:lstStyle/>
        <a:p>
          <a:endParaRPr lang="en-AU"/>
        </a:p>
      </dgm:t>
    </dgm:pt>
    <dgm:pt modelId="{34AFB14E-3AC0-4BCF-9EF9-352E92EC232A}" type="sibTrans" cxnId="{5A877730-1417-4B6E-9D85-435D0302379A}">
      <dgm:prSet/>
      <dgm:spPr/>
      <dgm:t>
        <a:bodyPr/>
        <a:lstStyle/>
        <a:p>
          <a:endParaRPr lang="en-AU"/>
        </a:p>
      </dgm:t>
    </dgm:pt>
    <dgm:pt modelId="{866F22A3-2940-4BC8-8A3A-49AA40958DE3}" type="pres">
      <dgm:prSet presAssocID="{EF8E384E-D3C0-4E8F-92C9-B80BEB84BB84}" presName="Name0" presStyleCnt="0">
        <dgm:presLayoutVars>
          <dgm:dir/>
          <dgm:animLvl val="lvl"/>
          <dgm:resizeHandles val="exact"/>
        </dgm:presLayoutVars>
      </dgm:prSet>
      <dgm:spPr/>
    </dgm:pt>
    <dgm:pt modelId="{C1D53BE6-BE27-4A1B-B1A5-38EDCABA299E}" type="pres">
      <dgm:prSet presAssocID="{BDEFDFEC-DA4C-427C-A363-28F65645478E}" presName="parTxOnly" presStyleLbl="node1" presStyleIdx="0" presStyleCnt="4" custScaleX="103396" custScaleY="126872">
        <dgm:presLayoutVars>
          <dgm:chMax val="0"/>
          <dgm:chPref val="0"/>
          <dgm:bulletEnabled val="1"/>
        </dgm:presLayoutVars>
      </dgm:prSet>
      <dgm:spPr/>
    </dgm:pt>
    <dgm:pt modelId="{EE755AB4-F769-4FB8-BAC0-AFF09452606A}" type="pres">
      <dgm:prSet presAssocID="{412B3E00-37B1-4D35-A64C-0AD0FD4C424B}" presName="parTxOnlySpace" presStyleCnt="0"/>
      <dgm:spPr/>
    </dgm:pt>
    <dgm:pt modelId="{50D59D14-38DF-4299-AA27-03822A284D3B}" type="pres">
      <dgm:prSet presAssocID="{6DFFEAB8-D94B-4A09-8192-442F383E3610}" presName="parTxOnly" presStyleLbl="node1" presStyleIdx="1" presStyleCnt="4" custScaleX="107471" custScaleY="126872">
        <dgm:presLayoutVars>
          <dgm:chMax val="0"/>
          <dgm:chPref val="0"/>
          <dgm:bulletEnabled val="1"/>
        </dgm:presLayoutVars>
      </dgm:prSet>
      <dgm:spPr/>
    </dgm:pt>
    <dgm:pt modelId="{356CF1D9-DFB8-4CA6-8DE7-564037F6179F}" type="pres">
      <dgm:prSet presAssocID="{BB1A3C8B-07EB-451C-A9B8-DE2CC5619250}" presName="parTxOnlySpace" presStyleCnt="0"/>
      <dgm:spPr/>
    </dgm:pt>
    <dgm:pt modelId="{90346B4C-2A6F-494A-AE5F-CC3CA3EF54D5}" type="pres">
      <dgm:prSet presAssocID="{532823DE-E293-428E-B260-4ACC0478AA56}" presName="parTxOnly" presStyleLbl="node1" presStyleIdx="2" presStyleCnt="4" custScaleY="126872">
        <dgm:presLayoutVars>
          <dgm:chMax val="0"/>
          <dgm:chPref val="0"/>
          <dgm:bulletEnabled val="1"/>
        </dgm:presLayoutVars>
      </dgm:prSet>
      <dgm:spPr/>
    </dgm:pt>
    <dgm:pt modelId="{AB19AA06-EE70-442A-93E6-981F8F82614E}" type="pres">
      <dgm:prSet presAssocID="{CCC8A3DC-37BA-4C8E-8F4B-42AFB3A32790}" presName="parTxOnlySpace" presStyleCnt="0"/>
      <dgm:spPr/>
    </dgm:pt>
    <dgm:pt modelId="{B0A50202-FCD9-4688-84E4-A763D8F8F2C9}" type="pres">
      <dgm:prSet presAssocID="{122EE5BA-3012-4214-8ADD-3A79CBFA65E9}" presName="parTxOnly" presStyleLbl="node1" presStyleIdx="3" presStyleCnt="4" custScaleY="126872">
        <dgm:presLayoutVars>
          <dgm:chMax val="0"/>
          <dgm:chPref val="0"/>
          <dgm:bulletEnabled val="1"/>
        </dgm:presLayoutVars>
      </dgm:prSet>
      <dgm:spPr/>
    </dgm:pt>
  </dgm:ptLst>
  <dgm:cxnLst>
    <dgm:cxn modelId="{C491E304-54F2-4757-9DAB-68EB4EE135B8}" type="presOf" srcId="{122EE5BA-3012-4214-8ADD-3A79CBFA65E9}" destId="{B0A50202-FCD9-4688-84E4-A763D8F8F2C9}" srcOrd="0" destOrd="0" presId="urn:microsoft.com/office/officeart/2005/8/layout/chevron1"/>
    <dgm:cxn modelId="{E1130629-1ACD-447B-B38F-500903681C1B}" type="presOf" srcId="{532823DE-E293-428E-B260-4ACC0478AA56}" destId="{90346B4C-2A6F-494A-AE5F-CC3CA3EF54D5}" srcOrd="0" destOrd="0" presId="urn:microsoft.com/office/officeart/2005/8/layout/chevron1"/>
    <dgm:cxn modelId="{5A877730-1417-4B6E-9D85-435D0302379A}" srcId="{EF8E384E-D3C0-4E8F-92C9-B80BEB84BB84}" destId="{122EE5BA-3012-4214-8ADD-3A79CBFA65E9}" srcOrd="3" destOrd="0" parTransId="{D2550B1B-2497-4B64-B1DB-264CD84B8CC9}" sibTransId="{34AFB14E-3AC0-4BCF-9EF9-352E92EC232A}"/>
    <dgm:cxn modelId="{9491E133-0ED1-4BAD-9775-AEB49EF85AD7}" srcId="{EF8E384E-D3C0-4E8F-92C9-B80BEB84BB84}" destId="{532823DE-E293-428E-B260-4ACC0478AA56}" srcOrd="2" destOrd="0" parTransId="{2FD19AAC-3BC0-4C6A-A8D4-53362181026A}" sibTransId="{CCC8A3DC-37BA-4C8E-8F4B-42AFB3A32790}"/>
    <dgm:cxn modelId="{86C2AAA3-E6FB-427B-A9F6-6079BDB83B71}" type="presOf" srcId="{BDEFDFEC-DA4C-427C-A363-28F65645478E}" destId="{C1D53BE6-BE27-4A1B-B1A5-38EDCABA299E}" srcOrd="0" destOrd="0" presId="urn:microsoft.com/office/officeart/2005/8/layout/chevron1"/>
    <dgm:cxn modelId="{3A2CA2A9-5A2A-45DA-844E-916834291AF5}" type="presOf" srcId="{EF8E384E-D3C0-4E8F-92C9-B80BEB84BB84}" destId="{866F22A3-2940-4BC8-8A3A-49AA40958DE3}" srcOrd="0" destOrd="0" presId="urn:microsoft.com/office/officeart/2005/8/layout/chevron1"/>
    <dgm:cxn modelId="{ACBFC7E8-1141-46BC-ACCD-1E2A00017526}" type="presOf" srcId="{6DFFEAB8-D94B-4A09-8192-442F383E3610}" destId="{50D59D14-38DF-4299-AA27-03822A284D3B}" srcOrd="0" destOrd="0" presId="urn:microsoft.com/office/officeart/2005/8/layout/chevron1"/>
    <dgm:cxn modelId="{E55D02ED-654C-4A0B-85A4-9F7ECBF8AD72}" srcId="{EF8E384E-D3C0-4E8F-92C9-B80BEB84BB84}" destId="{6DFFEAB8-D94B-4A09-8192-442F383E3610}" srcOrd="1" destOrd="0" parTransId="{7F319EFC-B95D-4570-B11C-FD649DEE5F80}" sibTransId="{BB1A3C8B-07EB-451C-A9B8-DE2CC5619250}"/>
    <dgm:cxn modelId="{DCD297D9-14C1-4BF9-9F62-ABD4A2A8BFB0}" srcId="{EF8E384E-D3C0-4E8F-92C9-B80BEB84BB84}" destId="{BDEFDFEC-DA4C-427C-A363-28F65645478E}" srcOrd="0" destOrd="0" parTransId="{E99B074D-34E5-4EE0-A234-F638A45CF864}" sibTransId="{412B3E00-37B1-4D35-A64C-0AD0FD4C424B}"/>
    <dgm:cxn modelId="{93EC08F8-C755-4079-844C-DAE764F677E7}" type="presParOf" srcId="{866F22A3-2940-4BC8-8A3A-49AA40958DE3}" destId="{C1D53BE6-BE27-4A1B-B1A5-38EDCABA299E}" srcOrd="0" destOrd="0" presId="urn:microsoft.com/office/officeart/2005/8/layout/chevron1"/>
    <dgm:cxn modelId="{F93DC941-E87C-446D-9A5F-D0004506CF50}" type="presParOf" srcId="{866F22A3-2940-4BC8-8A3A-49AA40958DE3}" destId="{EE755AB4-F769-4FB8-BAC0-AFF09452606A}" srcOrd="1" destOrd="0" presId="urn:microsoft.com/office/officeart/2005/8/layout/chevron1"/>
    <dgm:cxn modelId="{CF00AE96-E36E-4556-B8ED-CBECB40E1406}" type="presParOf" srcId="{866F22A3-2940-4BC8-8A3A-49AA40958DE3}" destId="{50D59D14-38DF-4299-AA27-03822A284D3B}" srcOrd="2" destOrd="0" presId="urn:microsoft.com/office/officeart/2005/8/layout/chevron1"/>
    <dgm:cxn modelId="{A025D98B-D7AE-4453-95C3-6B38962CE1FB}" type="presParOf" srcId="{866F22A3-2940-4BC8-8A3A-49AA40958DE3}" destId="{356CF1D9-DFB8-4CA6-8DE7-564037F6179F}" srcOrd="3" destOrd="0" presId="urn:microsoft.com/office/officeart/2005/8/layout/chevron1"/>
    <dgm:cxn modelId="{2339C600-3EE5-489C-908A-1073CC454D1F}" type="presParOf" srcId="{866F22A3-2940-4BC8-8A3A-49AA40958DE3}" destId="{90346B4C-2A6F-494A-AE5F-CC3CA3EF54D5}" srcOrd="4" destOrd="0" presId="urn:microsoft.com/office/officeart/2005/8/layout/chevron1"/>
    <dgm:cxn modelId="{C83C4770-889E-4C60-9DC5-C069E296A67A}" type="presParOf" srcId="{866F22A3-2940-4BC8-8A3A-49AA40958DE3}" destId="{AB19AA06-EE70-442A-93E6-981F8F82614E}" srcOrd="5" destOrd="0" presId="urn:microsoft.com/office/officeart/2005/8/layout/chevron1"/>
    <dgm:cxn modelId="{6758E4CD-B174-4CE4-956F-171970593CDE}" type="presParOf" srcId="{866F22A3-2940-4BC8-8A3A-49AA40958DE3}" destId="{B0A50202-FCD9-4688-84E4-A763D8F8F2C9}" srcOrd="6" destOrd="0" presId="urn:microsoft.com/office/officeart/2005/8/layout/chevron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53BE6-BE27-4A1B-B1A5-38EDCABA299E}">
      <dsp:nvSpPr>
        <dsp:cNvPr id="0" name=""/>
        <dsp:cNvSpPr/>
      </dsp:nvSpPr>
      <dsp:spPr>
        <a:xfrm>
          <a:off x="5547" y="151113"/>
          <a:ext cx="2245053" cy="110191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Late 2021</a:t>
          </a:r>
          <a:br>
            <a:rPr lang="en-AU" sz="1600" kern="1200"/>
          </a:br>
          <a:r>
            <a:rPr lang="en-AU" sz="1200" kern="1200"/>
            <a:t>Planning and </a:t>
          </a: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investigation works complete</a:t>
          </a:r>
        </a:p>
      </dsp:txBody>
      <dsp:txXfrm>
        <a:off x="556505" y="151113"/>
        <a:ext cx="1143137" cy="1101916"/>
      </dsp:txXfrm>
    </dsp:sp>
    <dsp:sp modelId="{50D59D14-38DF-4299-AA27-03822A284D3B}">
      <dsp:nvSpPr>
        <dsp:cNvPr id="0" name=""/>
        <dsp:cNvSpPr/>
      </dsp:nvSpPr>
      <dsp:spPr>
        <a:xfrm>
          <a:off x="2033469" y="151113"/>
          <a:ext cx="2333534" cy="110191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Early 2022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Detailed design and community engagement</a:t>
          </a:r>
        </a:p>
      </dsp:txBody>
      <dsp:txXfrm>
        <a:off x="2584427" y="151113"/>
        <a:ext cx="1231618" cy="1101916"/>
      </dsp:txXfrm>
    </dsp:sp>
    <dsp:sp modelId="{90346B4C-2A6F-494A-AE5F-CC3CA3EF54D5}">
      <dsp:nvSpPr>
        <dsp:cNvPr id="0" name=""/>
        <dsp:cNvSpPr/>
      </dsp:nvSpPr>
      <dsp:spPr>
        <a:xfrm>
          <a:off x="4149872" y="151113"/>
          <a:ext cx="2171315" cy="110191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Mid 2022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Start of Construction </a:t>
          </a:r>
        </a:p>
      </dsp:txBody>
      <dsp:txXfrm>
        <a:off x="4700830" y="151113"/>
        <a:ext cx="1069399" cy="1101916"/>
      </dsp:txXfrm>
    </dsp:sp>
    <dsp:sp modelId="{B0A50202-FCD9-4688-84E4-A763D8F8F2C9}">
      <dsp:nvSpPr>
        <dsp:cNvPr id="0" name=""/>
        <dsp:cNvSpPr/>
      </dsp:nvSpPr>
      <dsp:spPr>
        <a:xfrm>
          <a:off x="6104056" y="151113"/>
          <a:ext cx="2171315" cy="110191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6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Late 2022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AU" sz="1200" kern="1200">
              <a:solidFill>
                <a:srgbClr val="FFFFFF"/>
              </a:solidFill>
              <a:latin typeface="Arial"/>
              <a:ea typeface="ヒラギノ角ゴ Pro W3"/>
              <a:cs typeface="+mn-cs"/>
            </a:rPr>
            <a:t>End of construction</a:t>
          </a:r>
        </a:p>
      </dsp:txBody>
      <dsp:txXfrm>
        <a:off x="6655014" y="151113"/>
        <a:ext cx="1069399" cy="1101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04C604-AEF4-4419-BF93-39C29F65BF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A78E4-0102-44C5-B669-11136BA90B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24869D3-31C0-45CC-8926-F6F362A547C1}" type="datetimeFigureOut">
              <a:rPr lang="en-GB"/>
              <a:pPr>
                <a:defRPr/>
              </a:pPr>
              <a:t>07/12/2022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BB223F7-915B-472D-B385-E64A11C4F0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0D13D77-408A-48AB-8663-829CCA5B0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FD22B-F314-4465-A2C6-5AB41EAF87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402BC-2C06-4C1A-B3B9-75E65F965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3F65CC-26BC-41B6-9B58-AFB2AA6C6B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42B52FFB-AE34-4E54-B73C-3113188614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F44D8D79-FEB8-4AD8-B50D-20A223B886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AU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DDB539C6-131E-4FF2-B0E2-37ED28937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4A98C4-4D3B-49A6-8714-D01C4FCD5CDD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F65CC-26BC-41B6-9B58-AFB2AA6C6BE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702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2B2CA71-25DD-4963-9942-A6188A0D73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FCC704B-DFD6-478F-BCAA-2AE91EBFB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A5F9C94-CA45-40C5-84CB-4C32C7792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B93BF8-8455-440F-A00C-53DF7B492311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E214C6A-AF62-45BD-BC8F-CD773F517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2E0D258-4325-4AEB-937B-F3339765E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AU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E34122E-A8EA-4722-8DEE-3F73D3BE9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051A366B-D191-4DA2-8D37-196348DC7C0C}" type="slidenum">
              <a:rPr lang="en-GB" altLang="en-US" sz="1200" smtClean="0"/>
              <a:pPr/>
              <a:t>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E214C6A-AF62-45BD-BC8F-CD773F517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2E0D258-4325-4AEB-937B-F3339765E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AU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E34122E-A8EA-4722-8DEE-3F73D3BE9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051A366B-D191-4DA2-8D37-196348DC7C0C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02307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E214C6A-AF62-45BD-BC8F-CD773F517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2E0D258-4325-4AEB-937B-F3339765E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AU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E34122E-A8EA-4722-8DEE-3F73D3BE9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051A366B-D191-4DA2-8D37-196348DC7C0C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71388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E214C6A-AF62-45BD-BC8F-CD773F517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2E0D258-4325-4AEB-937B-F3339765E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AU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E34122E-A8EA-4722-8DEE-3F73D3BE9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051A366B-D191-4DA2-8D37-196348DC7C0C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279005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E557EBF7-0DA1-4E5F-A4A6-182A90428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A7D693E7-F574-43DC-BC4D-0E7A7D75D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42950" lvl="2" indent="-342900">
              <a:spcBef>
                <a:spcPts val="475"/>
              </a:spcBef>
              <a:buFont typeface="Arial"/>
              <a:buChar char="•"/>
            </a:pPr>
            <a:endParaRPr lang="en-AU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97537A0-2442-4E80-A68B-BC99505C89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2D20AAFE-1A48-46BC-A090-EAE1DA86B760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19D2514-8128-4E49-B9FC-CED5A8A84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E5A7EA13-61E4-48A3-BABC-75BE2467E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BECCEDE2-107E-499B-B180-D1B6BBE162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68E0BB68-0BB9-45ED-9F0D-4A68E7642709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19D2514-8128-4E49-B9FC-CED5A8A84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E5A7EA13-61E4-48A3-BABC-75BE2467E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BECCEDE2-107E-499B-B180-D1B6BBE162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68E0BB68-0BB9-45ED-9F0D-4A68E7642709}" type="slidenum">
              <a:rPr lang="en-GB" altLang="en-US" sz="1200" smtClean="0"/>
              <a:pPr/>
              <a:t>9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11361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247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6585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8097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78300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312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017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069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16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759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90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71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8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B4ADA5-6DA4-4695-AB2E-7C77224F8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554C50-E099-4DE6-9500-398FC755A8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+mj-lt"/>
          <a:ea typeface="+mj-ea"/>
          <a:cs typeface="ヒラギノ角ゴ Pro W3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5885DFA-29F1-455E-8CF2-C1A07587E8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9432" y="2327637"/>
            <a:ext cx="8073736" cy="32181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AU" sz="3600" b="1" dirty="0">
                <a:solidFill>
                  <a:schemeClr val="tx1"/>
                </a:solidFill>
                <a:latin typeface="+mn-lt"/>
                <a:ea typeface="+mn-ea"/>
              </a:rPr>
              <a:t>Kelvin Grove Road and</a:t>
            </a:r>
            <a:br>
              <a:rPr lang="en-AU" sz="3600" b="1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en-AU" sz="3600" b="1" dirty="0">
                <a:solidFill>
                  <a:schemeClr val="tx1"/>
                </a:solidFill>
                <a:latin typeface="+mn-lt"/>
                <a:ea typeface="+mn-ea"/>
              </a:rPr>
              <a:t>Enoggera Road </a:t>
            </a:r>
            <a:br>
              <a:rPr lang="en-AU" sz="3600" b="1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en-AU" sz="3600" b="1" dirty="0">
                <a:solidFill>
                  <a:schemeClr val="tx1"/>
                </a:solidFill>
                <a:latin typeface="+mn-lt"/>
                <a:ea typeface="+mn-ea"/>
              </a:rPr>
              <a:t>Traffic Improvements</a:t>
            </a:r>
            <a:br>
              <a:rPr lang="en-AU" sz="3200" b="1" dirty="0">
                <a:solidFill>
                  <a:schemeClr val="tx1"/>
                </a:solidFill>
                <a:latin typeface="+mn-lt"/>
                <a:ea typeface="+mn-ea"/>
              </a:rPr>
            </a:br>
            <a:endParaRPr lang="en-US" altLang="en-US" sz="3200" b="1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6D7DF-F281-4C04-BDFB-6A2899BE6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973" y="5343203"/>
            <a:ext cx="877824" cy="92964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95F3838-E285-4B3E-85AE-69B7DB5B6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05" y="6219862"/>
            <a:ext cx="24465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600" dirty="0">
                <a:solidFill>
                  <a:srgbClr val="000000"/>
                </a:solidFill>
              </a:rPr>
              <a:t>Infrastructure Committee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600" dirty="0">
                <a:solidFill>
                  <a:srgbClr val="000000"/>
                </a:solidFill>
              </a:rPr>
              <a:t>29 November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B2B0B-0D9F-4D9D-977D-F381EFF5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1057881"/>
            <a:ext cx="8963025" cy="5624298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53217F-6973-4C9E-85CC-5D234E331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9307" y="528749"/>
            <a:ext cx="7772400" cy="646331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Overview of works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C0AEA7A-41F4-43EF-BA07-5E6F13E92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83" y="6642100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 dirty="0">
                <a:solidFill>
                  <a:srgbClr val="000000"/>
                </a:solidFill>
              </a:rPr>
              <a:t>Source: Council </a:t>
            </a:r>
          </a:p>
        </p:txBody>
      </p:sp>
    </p:spTree>
    <p:extLst>
      <p:ext uri="{BB962C8B-B14F-4D97-AF65-F5344CB8AC3E}">
        <p14:creationId xmlns:p14="http://schemas.microsoft.com/office/powerpoint/2010/main" val="1782193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">
            <a:extLst>
              <a:ext uri="{FF2B5EF4-FFF2-40B4-BE49-F238E27FC236}">
                <a16:creationId xmlns:a16="http://schemas.microsoft.com/office/drawing/2014/main" id="{CF79DADF-6115-44BE-98DF-392C3CCB5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1" y="6642100"/>
            <a:ext cx="9413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>
                <a:solidFill>
                  <a:srgbClr val="000000"/>
                </a:solidFill>
              </a:rPr>
              <a:t>Source: Council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992B9-8102-4352-A79B-E691E04DD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63" y="5540277"/>
            <a:ext cx="877824" cy="929640"/>
          </a:xfrm>
          <a:prstGeom prst="rect">
            <a:avLst/>
          </a:prstGeom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581CBA6D-4744-40F4-BC97-77DA88776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5501" y="2676872"/>
            <a:ext cx="7772400" cy="1143000"/>
          </a:xfrm>
        </p:spPr>
        <p:txBody>
          <a:bodyPr/>
          <a:lstStyle/>
          <a:p>
            <a:pPr algn="ctr"/>
            <a:r>
              <a:rPr lang="en-AU" altLang="en-US" sz="4000" b="1">
                <a:solidFill>
                  <a:schemeClr val="tx1"/>
                </a:solidFill>
              </a:rPr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>
            <a:extLst>
              <a:ext uri="{FF2B5EF4-FFF2-40B4-BE49-F238E27FC236}">
                <a16:creationId xmlns:a16="http://schemas.microsoft.com/office/drawing/2014/main" id="{964A3DE8-C47D-4A2C-8A12-32C302DD5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205" y="399524"/>
            <a:ext cx="7772400" cy="1143000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Locations</a:t>
            </a:r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id="{95E8BA5D-FCB4-4E80-9B8C-A46A78C1A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173" y="6541045"/>
            <a:ext cx="1342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AU" altLang="en-US" sz="800" dirty="0">
                <a:solidFill>
                  <a:schemeClr val="tx1"/>
                </a:solidFill>
              </a:rPr>
              <a:t>Source: </a:t>
            </a:r>
            <a:r>
              <a:rPr lang="en-AU" altLang="en-US" sz="800" dirty="0" err="1">
                <a:solidFill>
                  <a:schemeClr val="tx1"/>
                </a:solidFill>
              </a:rPr>
              <a:t>BrisMap</a:t>
            </a:r>
            <a:endParaRPr lang="en-AU" altLang="en-US" sz="800" dirty="0">
              <a:solidFill>
                <a:schemeClr val="tx1"/>
              </a:solidFill>
            </a:endParaRPr>
          </a:p>
        </p:txBody>
      </p:sp>
      <p:cxnSp>
        <p:nvCxnSpPr>
          <p:cNvPr id="6150" name="Straight Arrow Connector 46">
            <a:extLst>
              <a:ext uri="{FF2B5EF4-FFF2-40B4-BE49-F238E27FC236}">
                <a16:creationId xmlns:a16="http://schemas.microsoft.com/office/drawing/2014/main" id="{17022B17-4A2C-4D64-A280-5A563808A7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76888" y="4051300"/>
            <a:ext cx="409575" cy="673100"/>
          </a:xfrm>
          <a:prstGeom prst="straightConnector1">
            <a:avLst/>
          </a:prstGeom>
          <a:noFill/>
          <a:ln w="22225" algn="ctr">
            <a:solidFill>
              <a:schemeClr val="bg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2FF21A-BFEC-4464-B0E8-2AA7918192E6}"/>
              </a:ext>
            </a:extLst>
          </p:cNvPr>
          <p:cNvGrpSpPr/>
          <p:nvPr/>
        </p:nvGrpSpPr>
        <p:grpSpPr>
          <a:xfrm>
            <a:off x="103139" y="1089927"/>
            <a:ext cx="5228923" cy="5549863"/>
            <a:chOff x="2339656" y="1445066"/>
            <a:chExt cx="4464688" cy="48068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7357BF-4BC2-4822-94D6-CE37FD718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9656" y="1445066"/>
              <a:ext cx="4464688" cy="480681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A2EE176-18E7-49EB-8A1C-7D056A3B1D1B}"/>
                </a:ext>
              </a:extLst>
            </p:cNvPr>
            <p:cNvSpPr/>
            <p:nvPr/>
          </p:nvSpPr>
          <p:spPr bwMode="auto">
            <a:xfrm>
              <a:off x="3666478" y="1752600"/>
              <a:ext cx="360000" cy="360000"/>
            </a:xfrm>
            <a:prstGeom prst="ellipse">
              <a:avLst/>
            </a:prstGeom>
            <a:solidFill>
              <a:srgbClr val="E6EB05">
                <a:alpha val="40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4876941-78B3-470E-852A-1E21730A4322}"/>
                </a:ext>
              </a:extLst>
            </p:cNvPr>
            <p:cNvSpPr/>
            <p:nvPr/>
          </p:nvSpPr>
          <p:spPr bwMode="auto">
            <a:xfrm>
              <a:off x="4893076" y="5666458"/>
              <a:ext cx="360000" cy="360000"/>
            </a:xfrm>
            <a:prstGeom prst="ellipse">
              <a:avLst/>
            </a:prstGeom>
            <a:solidFill>
              <a:srgbClr val="E6EB05">
                <a:alpha val="40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endParaRPr>
            </a:p>
          </p:txBody>
        </p:sp>
      </p:grpSp>
      <p:pic>
        <p:nvPicPr>
          <p:cNvPr id="2050" name="Picture 2" descr="What Is a North Arrow On a Map? – The Land Development Site">
            <a:extLst>
              <a:ext uri="{FF2B5EF4-FFF2-40B4-BE49-F238E27FC236}">
                <a16:creationId xmlns:a16="http://schemas.microsoft.com/office/drawing/2014/main" id="{3D331521-40A7-4CF6-849C-52C61E38B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754" y1="24902" x2="47754" y2="24902"/>
                        <a14:foregroundMark x1="48145" y1="50000" x2="48145" y2="50000"/>
                        <a14:foregroundMark x1="50488" y1="43750" x2="44336" y2="60449"/>
                        <a14:foregroundMark x1="44336" y1="60449" x2="38672" y2="66699"/>
                        <a14:foregroundMark x1="38672" y1="66699" x2="42090" y2="59570"/>
                        <a14:foregroundMark x1="42090" y1="59570" x2="42773" y2="66992"/>
                        <a14:foregroundMark x1="42773" y1="66992" x2="42383" y2="67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6" y="679341"/>
            <a:ext cx="936594" cy="9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65F9556-C620-4F72-9C96-5418A7695520}"/>
              </a:ext>
            </a:extLst>
          </p:cNvPr>
          <p:cNvGrpSpPr/>
          <p:nvPr/>
        </p:nvGrpSpPr>
        <p:grpSpPr>
          <a:xfrm>
            <a:off x="4005695" y="1203729"/>
            <a:ext cx="4824000" cy="2520000"/>
            <a:chOff x="4261201" y="1579882"/>
            <a:chExt cx="3450523" cy="20887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F268B9-339E-409E-9905-631812284CD6}"/>
                </a:ext>
              </a:extLst>
            </p:cNvPr>
            <p:cNvGrpSpPr/>
            <p:nvPr/>
          </p:nvGrpSpPr>
          <p:grpSpPr>
            <a:xfrm>
              <a:off x="4261201" y="1579882"/>
              <a:ext cx="3450523" cy="2088778"/>
              <a:chOff x="4261201" y="1579882"/>
              <a:chExt cx="3450523" cy="2088778"/>
            </a:xfrm>
          </p:grpSpPr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9BF2CBD6-3848-4255-9A77-2AEF85CD3875}"/>
                  </a:ext>
                </a:extLst>
              </p:cNvPr>
              <p:cNvSpPr/>
              <p:nvPr/>
            </p:nvSpPr>
            <p:spPr bwMode="auto">
              <a:xfrm>
                <a:off x="4302700" y="1864521"/>
                <a:ext cx="1429305" cy="603681"/>
              </a:xfrm>
              <a:prstGeom prst="wedgeRectCallout">
                <a:avLst>
                  <a:gd name="adj1" fmla="val -156858"/>
                  <a:gd name="adj2" fmla="val -50735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AU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-64" charset="-128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92120E2-9686-4CE7-AED2-0B53B846A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1201" y="1579882"/>
                <a:ext cx="3450523" cy="20887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F13065-B0C9-4C5C-8F55-0D7651874DC8}"/>
                </a:ext>
              </a:extLst>
            </p:cNvPr>
            <p:cNvSpPr txBox="1"/>
            <p:nvPr/>
          </p:nvSpPr>
          <p:spPr>
            <a:xfrm rot="3176337">
              <a:off x="5745762" y="3033433"/>
              <a:ext cx="955651" cy="1871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/>
                <a:t>Enoggera Rd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9C5AE6-B7DA-4891-B64E-515A06D46043}"/>
                </a:ext>
              </a:extLst>
            </p:cNvPr>
            <p:cNvSpPr txBox="1"/>
            <p:nvPr/>
          </p:nvSpPr>
          <p:spPr>
            <a:xfrm rot="542562">
              <a:off x="7103586" y="2629795"/>
              <a:ext cx="540278" cy="21684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AU" sz="1100"/>
                <a:t>Moran St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654194-00DF-433C-B841-072266C9600D}"/>
              </a:ext>
            </a:extLst>
          </p:cNvPr>
          <p:cNvGrpSpPr/>
          <p:nvPr/>
        </p:nvGrpSpPr>
        <p:grpSpPr>
          <a:xfrm>
            <a:off x="4042002" y="3919114"/>
            <a:ext cx="4824000" cy="2520000"/>
            <a:chOff x="4252323" y="3915369"/>
            <a:chExt cx="3450522" cy="208877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FFE466-E897-4A4B-8F7C-28EA0BDB297C}"/>
                </a:ext>
              </a:extLst>
            </p:cNvPr>
            <p:cNvGrpSpPr/>
            <p:nvPr/>
          </p:nvGrpSpPr>
          <p:grpSpPr>
            <a:xfrm>
              <a:off x="4252323" y="3915369"/>
              <a:ext cx="3450522" cy="2088778"/>
              <a:chOff x="4261201" y="3924247"/>
              <a:chExt cx="3450522" cy="2088778"/>
            </a:xfrm>
          </p:grpSpPr>
          <p:sp>
            <p:nvSpPr>
              <p:cNvPr id="22" name="Speech Bubble: Rectangle 21">
                <a:extLst>
                  <a:ext uri="{FF2B5EF4-FFF2-40B4-BE49-F238E27FC236}">
                    <a16:creationId xmlns:a16="http://schemas.microsoft.com/office/drawing/2014/main" id="{BEF3727B-678D-40B0-A72D-4783C0B443F5}"/>
                  </a:ext>
                </a:extLst>
              </p:cNvPr>
              <p:cNvSpPr/>
              <p:nvPr/>
            </p:nvSpPr>
            <p:spPr bwMode="auto">
              <a:xfrm>
                <a:off x="4349375" y="4041480"/>
                <a:ext cx="1429305" cy="603681"/>
              </a:xfrm>
              <a:prstGeom prst="wedgeRectCallout">
                <a:avLst>
                  <a:gd name="adj1" fmla="val -87362"/>
                  <a:gd name="adj2" fmla="val 249877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AU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-64" charset="-128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6C289EE-0F7B-43E5-82FA-7E5F8FF94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4912"/>
              <a:stretch/>
            </p:blipFill>
            <p:spPr>
              <a:xfrm>
                <a:off x="4261201" y="3924247"/>
                <a:ext cx="3450522" cy="20887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1CE1F0-4289-4443-B5C6-F1C0235BEACE}"/>
                </a:ext>
              </a:extLst>
            </p:cNvPr>
            <p:cNvSpPr txBox="1"/>
            <p:nvPr/>
          </p:nvSpPr>
          <p:spPr>
            <a:xfrm rot="4054639">
              <a:off x="5052506" y="5345064"/>
              <a:ext cx="1124394" cy="18712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/>
                <a:t>Kelvin Grove Rd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5F1A12-7C3F-4239-A2B6-62BD8842F036}"/>
                </a:ext>
              </a:extLst>
            </p:cNvPr>
            <p:cNvSpPr txBox="1"/>
            <p:nvPr/>
          </p:nvSpPr>
          <p:spPr>
            <a:xfrm rot="21361113">
              <a:off x="6888777" y="4486972"/>
              <a:ext cx="591875" cy="21684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AU" sz="1100"/>
                <a:t>Blamey St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93CA209-D5BA-428C-AAAD-1B85165F9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182" y="877000"/>
            <a:ext cx="7772400" cy="925830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Kelvin Grove Road and Blamey Street</a:t>
            </a:r>
            <a:br>
              <a:rPr lang="en-AU" altLang="en-US" b="1">
                <a:solidFill>
                  <a:schemeClr val="tx1"/>
                </a:solidFill>
              </a:rPr>
            </a:br>
            <a:r>
              <a:rPr lang="en-AU" altLang="en-US" b="1">
                <a:solidFill>
                  <a:schemeClr val="tx1"/>
                </a:solidFill>
              </a:rPr>
              <a:t> - Project plan</a:t>
            </a:r>
          </a:p>
        </p:txBody>
      </p:sp>
      <p:sp>
        <p:nvSpPr>
          <p:cNvPr id="12292" name="Rectangle 1">
            <a:extLst>
              <a:ext uri="{FF2B5EF4-FFF2-40B4-BE49-F238E27FC236}">
                <a16:creationId xmlns:a16="http://schemas.microsoft.com/office/drawing/2014/main" id="{A75B0DD7-AC5D-4F12-9C91-7445FD00D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2" y="5748109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>
                <a:solidFill>
                  <a:srgbClr val="000000"/>
                </a:solidFill>
              </a:rPr>
              <a:t>Source: Council </a:t>
            </a:r>
          </a:p>
        </p:txBody>
      </p:sp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F17C478-26CD-484F-8EC1-9462563B1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/>
          <a:stretch/>
        </p:blipFill>
        <p:spPr>
          <a:xfrm>
            <a:off x="109118" y="1833999"/>
            <a:ext cx="8707568" cy="48317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AF0D16B-1261-49E1-B871-BC11DEDC5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95" y="6225472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 dirty="0">
                <a:solidFill>
                  <a:srgbClr val="000000"/>
                </a:solidFill>
              </a:rPr>
              <a:t>Source: Council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93CA209-D5BA-428C-AAAD-1B85165F9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182" y="877000"/>
            <a:ext cx="7772400" cy="925830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Kelvin Grove Road and Blamey Street</a:t>
            </a:r>
            <a:br>
              <a:rPr lang="en-AU" altLang="en-US" b="1">
                <a:solidFill>
                  <a:schemeClr val="tx1"/>
                </a:solidFill>
              </a:rPr>
            </a:br>
            <a:r>
              <a:rPr lang="en-AU" altLang="en-US" b="1">
                <a:solidFill>
                  <a:schemeClr val="tx1"/>
                </a:solidFill>
              </a:rPr>
              <a:t> - Details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C46797-191C-4C43-863A-A395D6396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802830"/>
            <a:ext cx="8235256" cy="4301084"/>
          </a:xfrm>
        </p:spPr>
        <p:txBody>
          <a:bodyPr/>
          <a:lstStyle/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Background</a:t>
            </a:r>
          </a:p>
          <a:p>
            <a:pPr lvl="1" indent="-382588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The intersection is at capacity, particularly in the afternoon peak travel period</a:t>
            </a:r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Objectives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Improve safety for people walking and riding through the area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Improve overall intersection traffic flow capacity by improving the right turn capacity into Blamey Street</a:t>
            </a:r>
          </a:p>
          <a:p>
            <a:pPr algn="just">
              <a:defRPr/>
            </a:pPr>
            <a:r>
              <a:rPr lang="en-AU" sz="2000">
                <a:solidFill>
                  <a:schemeClr val="tx1"/>
                </a:solidFill>
              </a:rPr>
              <a:t>Construction challenges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Work in close proximity to heritage protected vegetation 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Presence of rock in excavations</a:t>
            </a:r>
          </a:p>
          <a:p>
            <a:pPr lvl="1" algn="just">
              <a:defRPr/>
            </a:pPr>
            <a:endParaRPr lang="en-AU" sz="1600">
              <a:solidFill>
                <a:schemeClr val="tx1"/>
              </a:solidFill>
            </a:endParaRPr>
          </a:p>
          <a:p>
            <a:pPr algn="just">
              <a:defRPr/>
            </a:pPr>
            <a:endParaRPr lang="en-AU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7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">
            <a:extLst>
              <a:ext uri="{FF2B5EF4-FFF2-40B4-BE49-F238E27FC236}">
                <a16:creationId xmlns:a16="http://schemas.microsoft.com/office/drawing/2014/main" id="{A75B0DD7-AC5D-4F12-9C91-7445FD00D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67" y="6526802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>
                <a:solidFill>
                  <a:srgbClr val="000000"/>
                </a:solidFill>
              </a:rPr>
              <a:t>Source: Council 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54135EAC-F073-4F3E-8F88-A4614A9343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/>
          <a:stretch/>
        </p:blipFill>
        <p:spPr>
          <a:xfrm>
            <a:off x="124692" y="1789156"/>
            <a:ext cx="9019308" cy="47977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95FBDAA-5D6C-45D6-9531-356C6E159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6354" y="773084"/>
            <a:ext cx="7772400" cy="925830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Enoggera Road and Moran Street</a:t>
            </a:r>
            <a:br>
              <a:rPr lang="en-AU" altLang="en-US" b="1">
                <a:solidFill>
                  <a:schemeClr val="tx1"/>
                </a:solidFill>
              </a:rPr>
            </a:br>
            <a:r>
              <a:rPr lang="en-AU" altLang="en-US" b="1">
                <a:solidFill>
                  <a:schemeClr val="tx1"/>
                </a:solidFill>
              </a:rPr>
              <a:t> - Project plan</a:t>
            </a:r>
          </a:p>
        </p:txBody>
      </p:sp>
    </p:spTree>
    <p:extLst>
      <p:ext uri="{BB962C8B-B14F-4D97-AF65-F5344CB8AC3E}">
        <p14:creationId xmlns:p14="http://schemas.microsoft.com/office/powerpoint/2010/main" val="54999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93CA209-D5BA-428C-AAAD-1B85165F9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182" y="877000"/>
            <a:ext cx="7772400" cy="925830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Enoggera Road and Moran Street</a:t>
            </a:r>
            <a:br>
              <a:rPr lang="en-AU" altLang="en-US" b="1">
                <a:solidFill>
                  <a:schemeClr val="tx1"/>
                </a:solidFill>
              </a:rPr>
            </a:br>
            <a:r>
              <a:rPr lang="en-AU" altLang="en-US" b="1">
                <a:solidFill>
                  <a:schemeClr val="tx1"/>
                </a:solidFill>
              </a:rPr>
              <a:t> - Details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C46797-191C-4C43-863A-A395D6396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802830"/>
            <a:ext cx="8235256" cy="4301084"/>
          </a:xfrm>
        </p:spPr>
        <p:txBody>
          <a:bodyPr/>
          <a:lstStyle/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Background</a:t>
            </a:r>
          </a:p>
          <a:p>
            <a:pPr lvl="1" indent="-382588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The intersection has a high crash rate</a:t>
            </a:r>
          </a:p>
          <a:p>
            <a:pPr lvl="1" indent="-382588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Access is difficult in and out of Moran Street</a:t>
            </a:r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Objectives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Improve access in and out of Moran Street 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Improve the intersection safety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Improve active transport with formalised crossings</a:t>
            </a:r>
          </a:p>
          <a:p>
            <a:pPr algn="just">
              <a:defRPr/>
            </a:pPr>
            <a:r>
              <a:rPr lang="en-AU" sz="2000">
                <a:solidFill>
                  <a:schemeClr val="tx1"/>
                </a:solidFill>
              </a:rPr>
              <a:t>Construction challenges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Extremely congested with Public Utility Plant</a:t>
            </a:r>
          </a:p>
          <a:p>
            <a:pPr lvl="1" indent="-382588" algn="just">
              <a:buFont typeface="Courier New" panose="02070309020205020404" pitchFamily="49" charset="0"/>
              <a:buChar char="o"/>
              <a:defRPr/>
            </a:pPr>
            <a:r>
              <a:rPr lang="en-AU" sz="1600">
                <a:solidFill>
                  <a:schemeClr val="tx1"/>
                </a:solidFill>
              </a:rPr>
              <a:t>Exclusively carried out at night due to high traffic volumes</a:t>
            </a:r>
          </a:p>
          <a:p>
            <a:pPr lvl="1" algn="just">
              <a:defRPr/>
            </a:pPr>
            <a:endParaRPr lang="en-AU" sz="1600">
              <a:solidFill>
                <a:schemeClr val="tx1"/>
              </a:solidFill>
            </a:endParaRPr>
          </a:p>
          <a:p>
            <a:pPr algn="just">
              <a:defRPr/>
            </a:pPr>
            <a:endParaRPr lang="en-AU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1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93E70F9E-F27B-461A-8AB4-DABD0223A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8072" y="727504"/>
            <a:ext cx="7772400" cy="550572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Delivery and funding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D5892-892E-478D-9671-00B55C1E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278076"/>
            <a:ext cx="8235256" cy="3886353"/>
          </a:xfrm>
        </p:spPr>
        <p:txBody>
          <a:bodyPr/>
          <a:lstStyle/>
          <a:p>
            <a:pPr>
              <a:defRPr/>
            </a:pPr>
            <a:endParaRPr lang="en-AU" sz="2000">
              <a:solidFill>
                <a:schemeClr val="tx1"/>
              </a:solidFill>
            </a:endParaRPr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The completed upgrades will improve accessibility and safety</a:t>
            </a:r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Design completed early 2022</a:t>
            </a:r>
            <a:endParaRPr lang="en-AU"/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Contracts awarded mid 2022</a:t>
            </a:r>
            <a:endParaRPr lang="en-AU"/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Construction commenced mid 2022</a:t>
            </a:r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Enoggera Moran completed on 8 November 2022</a:t>
            </a:r>
          </a:p>
          <a:p>
            <a:pPr>
              <a:defRPr/>
            </a:pPr>
            <a:r>
              <a:rPr lang="en-AU" sz="2000">
                <a:solidFill>
                  <a:schemeClr val="tx1"/>
                </a:solidFill>
              </a:rPr>
              <a:t>Kelvin Blamey to be completed in December 2022</a:t>
            </a:r>
          </a:p>
          <a:p>
            <a:pPr algn="just">
              <a:spcBef>
                <a:spcPts val="475"/>
              </a:spcBef>
              <a:defRPr/>
            </a:pPr>
            <a:r>
              <a:rPr lang="en-AU" altLang="en-US" sz="2000">
                <a:solidFill>
                  <a:schemeClr val="tx1"/>
                </a:solidFill>
              </a:rPr>
              <a:t>The</a:t>
            </a:r>
            <a:r>
              <a:rPr lang="en-AU" sz="2000">
                <a:solidFill>
                  <a:schemeClr val="tx1"/>
                </a:solidFill>
              </a:rPr>
              <a:t> Kelvin Grove Road and Blamey Street and Enoggera Road and Moran Street intersection upgrade projects are jointly funded by Council and the Australian Government’s Roads to Recovery Program.</a:t>
            </a:r>
            <a:endParaRPr lang="en-AU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53FACDF-2694-4EA1-AF79-E9A241ED7F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851675"/>
              </p:ext>
            </p:extLst>
          </p:nvPr>
        </p:nvGraphicFramePr>
        <p:xfrm>
          <a:off x="585456" y="5164429"/>
          <a:ext cx="8280920" cy="1404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0749C99-1707-41E9-8900-C6F9D4232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3816" y="667295"/>
            <a:ext cx="7772400" cy="646331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Construction works</a:t>
            </a:r>
          </a:p>
        </p:txBody>
      </p:sp>
      <p:sp>
        <p:nvSpPr>
          <p:cNvPr id="16389" name="Rectangle 1">
            <a:extLst>
              <a:ext uri="{FF2B5EF4-FFF2-40B4-BE49-F238E27FC236}">
                <a16:creationId xmlns:a16="http://schemas.microsoft.com/office/drawing/2014/main" id="{9B4F04DF-B6F8-4F83-A1F1-CF1E5959B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518" y="5346339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>
                <a:solidFill>
                  <a:srgbClr val="000000"/>
                </a:solidFill>
              </a:rPr>
              <a:t>Source: Council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4D63CFF-D408-4559-8FE3-BD426674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683" y="6224328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 dirty="0">
                <a:solidFill>
                  <a:srgbClr val="000000"/>
                </a:solidFill>
              </a:rPr>
              <a:t>Source: Council </a:t>
            </a:r>
          </a:p>
        </p:txBody>
      </p:sp>
      <p:pic>
        <p:nvPicPr>
          <p:cNvPr id="5" name="Picture 4" descr="A picture containing outdoor, sky, ground&#10;&#10;Description automatically generated">
            <a:extLst>
              <a:ext uri="{FF2B5EF4-FFF2-40B4-BE49-F238E27FC236}">
                <a16:creationId xmlns:a16="http://schemas.microsoft.com/office/drawing/2014/main" id="{10679C53-28BC-4427-A2FF-1AA70E2F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5" y="1568975"/>
            <a:ext cx="3658288" cy="4656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7AFF37-8800-F9D9-2071-5154B03E1244}"/>
              </a:ext>
            </a:extLst>
          </p:cNvPr>
          <p:cNvSpPr txBox="1"/>
          <p:nvPr/>
        </p:nvSpPr>
        <p:spPr>
          <a:xfrm>
            <a:off x="118864" y="6165699"/>
            <a:ext cx="33835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600">
                <a:latin typeface="Arial"/>
                <a:cs typeface="Arial"/>
              </a:rPr>
              <a:t>Stormwater installation </a:t>
            </a:r>
          </a:p>
          <a:p>
            <a:r>
              <a:rPr lang="en-AU" sz="1600">
                <a:latin typeface="Arial"/>
                <a:cs typeface="Arial"/>
              </a:rPr>
              <a:t>Blamey Street October 2022</a:t>
            </a:r>
            <a:endParaRPr lang="en-AU" sz="1800">
              <a:latin typeface="Arial"/>
              <a:cs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0768A6B-9C40-4A1C-AD55-3CB0837390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4010"/>
          <a:stretch/>
        </p:blipFill>
        <p:spPr>
          <a:xfrm>
            <a:off x="3958937" y="1562880"/>
            <a:ext cx="4627280" cy="3793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1B0D5E-6A75-418B-B491-EEDCDEB67F3F}"/>
              </a:ext>
            </a:extLst>
          </p:cNvPr>
          <p:cNvSpPr txBox="1"/>
          <p:nvPr/>
        </p:nvSpPr>
        <p:spPr>
          <a:xfrm>
            <a:off x="3841933" y="5350923"/>
            <a:ext cx="33835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600">
                <a:latin typeface="Arial"/>
                <a:cs typeface="Arial"/>
              </a:rPr>
              <a:t>Mast arm erection</a:t>
            </a:r>
          </a:p>
          <a:p>
            <a:r>
              <a:rPr lang="en-AU" sz="1600">
                <a:latin typeface="Arial"/>
                <a:cs typeface="Arial"/>
              </a:rPr>
              <a:t>Enoggera Road October 2022</a:t>
            </a:r>
            <a:endParaRPr lang="en-AU"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0749C99-1707-41E9-8900-C6F9D4232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3816" y="667295"/>
            <a:ext cx="7772400" cy="646331"/>
          </a:xfrm>
        </p:spPr>
        <p:txBody>
          <a:bodyPr/>
          <a:lstStyle/>
          <a:p>
            <a:r>
              <a:rPr lang="en-AU" altLang="en-US" b="1">
                <a:solidFill>
                  <a:schemeClr val="tx1"/>
                </a:solidFill>
              </a:rPr>
              <a:t>Construction works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4D63CFF-D408-4559-8FE3-BD426674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04" y="6642100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800">
                <a:solidFill>
                  <a:srgbClr val="000000"/>
                </a:solidFill>
              </a:rPr>
              <a:t>Source: Council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B0D5E-6A75-418B-B491-EEDCDEB67F3F}"/>
              </a:ext>
            </a:extLst>
          </p:cNvPr>
          <p:cNvSpPr txBox="1"/>
          <p:nvPr/>
        </p:nvSpPr>
        <p:spPr>
          <a:xfrm>
            <a:off x="4331854" y="4594328"/>
            <a:ext cx="33835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600">
                <a:latin typeface="Arial"/>
                <a:cs typeface="Arial"/>
              </a:rPr>
              <a:t>Cr Wines turning the traffic signals on at Enoggera Road/Moran Street</a:t>
            </a:r>
          </a:p>
          <a:p>
            <a:r>
              <a:rPr lang="en-AU" sz="1600">
                <a:latin typeface="Arial"/>
                <a:cs typeface="Arial"/>
              </a:rPr>
              <a:t>night of 8 November 2022</a:t>
            </a:r>
            <a:endParaRPr lang="en-AU" sz="1800">
              <a:latin typeface="Arial"/>
              <a:cs typeface="Arial"/>
            </a:endParaRPr>
          </a:p>
        </p:txBody>
      </p:sp>
      <p:pic>
        <p:nvPicPr>
          <p:cNvPr id="3" name="Picture 2" descr="A person wearing a safety vest&#10;&#10;Description automatically generated with medium confidence">
            <a:extLst>
              <a:ext uri="{FF2B5EF4-FFF2-40B4-BE49-F238E27FC236}">
                <a16:creationId xmlns:a16="http://schemas.microsoft.com/office/drawing/2014/main" id="{574BFDC3-25C7-4D6F-92EF-A60A7CEA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721" y="2252507"/>
            <a:ext cx="5001051" cy="37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781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2B82DB0D941443B7D8AD5216C94360" ma:contentTypeVersion="2" ma:contentTypeDescription="Create a new document." ma:contentTypeScope="" ma:versionID="33950583edbf64e838a481691e0ea3c1">
  <xsd:schema xmlns:xsd="http://www.w3.org/2001/XMLSchema" xmlns:xs="http://www.w3.org/2001/XMLSchema" xmlns:p="http://schemas.microsoft.com/office/2006/metadata/properties" xmlns:ns2="bb60b40a-6541-42c6-ac5b-b2ea2dc95f65" targetNamespace="http://schemas.microsoft.com/office/2006/metadata/properties" ma:root="true" ma:fieldsID="ee4a0d159a3301827ae59fb1090ea167" ns2:_="">
    <xsd:import namespace="bb60b40a-6541-42c6-ac5b-b2ea2dc95f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0b40a-6541-42c6-ac5b-b2ea2dc95f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4DD9C5-86B9-49B9-BA24-D9D8CECDE1A0}">
  <ds:schemaRefs>
    <ds:schemaRef ds:uri="bb60b40a-6541-42c6-ac5b-b2ea2dc95f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78E1C2-9BC0-4F07-8F98-3B12CB21D2FC}">
  <ds:schemaRefs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b60b40a-6541-42c6-ac5b-b2ea2dc95f6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8B1CB0B-FA4C-4F98-A80E-6357E705B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344</Words>
  <Application>Microsoft Office PowerPoint</Application>
  <PresentationFormat>On-screen Show (4:3)</PresentationFormat>
  <Paragraphs>75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Courier New</vt:lpstr>
      <vt:lpstr>Blank Presentation</vt:lpstr>
      <vt:lpstr>Kelvin Grove Road and Enoggera Road  Traffic Improvements </vt:lpstr>
      <vt:lpstr>Locations</vt:lpstr>
      <vt:lpstr>Kelvin Grove Road and Blamey Street  - Project plan</vt:lpstr>
      <vt:lpstr>Kelvin Grove Road and Blamey Street  - Details</vt:lpstr>
      <vt:lpstr>Enoggera Road and Moran Street  - Project plan</vt:lpstr>
      <vt:lpstr>Enoggera Road and Moran Street  - Details</vt:lpstr>
      <vt:lpstr>Delivery and funding</vt:lpstr>
      <vt:lpstr>Construction works</vt:lpstr>
      <vt:lpstr>Construction works</vt:lpstr>
      <vt:lpstr>Overview of works</vt:lpstr>
      <vt:lpstr>Questions</vt:lpstr>
    </vt:vector>
  </TitlesOfParts>
  <Company>Red-i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Title</dc:title>
  <dc:creator>Mike Wells</dc:creator>
  <cp:lastModifiedBy>Courtney Randall</cp:lastModifiedBy>
  <cp:revision>4</cp:revision>
  <cp:lastPrinted>2022-05-23T05:19:44Z</cp:lastPrinted>
  <dcterms:created xsi:type="dcterms:W3CDTF">2009-05-19T02:00:18Z</dcterms:created>
  <dcterms:modified xsi:type="dcterms:W3CDTF">2022-12-07T06:17:17Z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0x010100292B82DB0D941443B7D8AD5216C94360</vt:lpwstr>
  </property>
  <property fmtid="{D5CDD505-2E9C-101B-9397-08002B2CF9AE}" pid="3" name="ClassificationContentMarkingFooterLocations">
    <vt:lpwstr>Blank Presentation:3\1_Blank Presentation:3</vt:lpwstr>
  </property>
  <property fmtid="{D5CDD505-2E9C-101B-9397-08002B2CF9AE}" pid="4" name="ClassificationContentMarkingFooterText">
    <vt:lpwstr>SECURITY LABEL: OFFICIAL</vt:lpwstr>
  </property>
  <property fmtid="{D5CDD505-2E9C-101B-9397-08002B2CF9AE}" pid="5" name="MediaServiceImageTags">
    <vt:lpwstr/>
  </property>
</Properties>
</file>