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78" r:id="rId6"/>
  </p:sldMasterIdLst>
  <p:notesMasterIdLst>
    <p:notesMasterId r:id="rId21"/>
  </p:notesMasterIdLst>
  <p:sldIdLst>
    <p:sldId id="261" r:id="rId7"/>
    <p:sldId id="522" r:id="rId8"/>
    <p:sldId id="263" r:id="rId9"/>
    <p:sldId id="548" r:id="rId10"/>
    <p:sldId id="513" r:id="rId11"/>
    <p:sldId id="554" r:id="rId12"/>
    <p:sldId id="544" r:id="rId13"/>
    <p:sldId id="543" r:id="rId14"/>
    <p:sldId id="551" r:id="rId15"/>
    <p:sldId id="549" r:id="rId16"/>
    <p:sldId id="553" r:id="rId17"/>
    <p:sldId id="546" r:id="rId18"/>
    <p:sldId id="536" r:id="rId19"/>
    <p:sldId id="55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dan Harvey-Hall" initials="AH" lastIdx="30" clrIdx="0">
    <p:extLst>
      <p:ext uri="{19B8F6BF-5375-455C-9EA6-DF929625EA0E}">
        <p15:presenceInfo xmlns:p15="http://schemas.microsoft.com/office/powerpoint/2012/main" userId="S::aidan.harveyhall@brisbane.qld.gov.au::7c03a970-4071-42a4-a3f1-60de11c6f9ca" providerId="AD"/>
      </p:ext>
    </p:extLst>
  </p:cmAuthor>
  <p:cmAuthor id="2" name="Harrison Gordon-Brown" initials="HG" lastIdx="7" clrIdx="1">
    <p:extLst>
      <p:ext uri="{19B8F6BF-5375-455C-9EA6-DF929625EA0E}">
        <p15:presenceInfo xmlns:p15="http://schemas.microsoft.com/office/powerpoint/2012/main" userId="S::Harrison.Gordon.Brown@brisbane.qld.gov.au::9127ba62-b5bf-4a88-9fd8-1bd7ccf1908f" providerId="AD"/>
      </p:ext>
    </p:extLst>
  </p:cmAuthor>
  <p:cmAuthor id="3" name="Annabelle Matthews" initials="AM" lastIdx="10" clrIdx="2">
    <p:extLst>
      <p:ext uri="{19B8F6BF-5375-455C-9EA6-DF929625EA0E}">
        <p15:presenceInfo xmlns:p15="http://schemas.microsoft.com/office/powerpoint/2012/main" userId="S::Annabelle.Matthews@brisbane.qld.gov.au::e7fa9eba-a702-48a6-b954-4ae856092b59" providerId="AD"/>
      </p:ext>
    </p:extLst>
  </p:cmAuthor>
  <p:cmAuthor id="4" name="Jade Dundon" initials="JD" lastIdx="1" clrIdx="3">
    <p:extLst>
      <p:ext uri="{19B8F6BF-5375-455C-9EA6-DF929625EA0E}">
        <p15:presenceInfo xmlns:p15="http://schemas.microsoft.com/office/powerpoint/2012/main" userId="S::Jade.Dundon@brisbane.qld.gov.au::75ab3d1e-e8ad-410e-90e6-13887daa9e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484"/>
    <a:srgbClr val="F9D3E6"/>
    <a:srgbClr val="FFFFD9"/>
    <a:srgbClr val="8BBF6F"/>
    <a:srgbClr val="FFFF83"/>
    <a:srgbClr val="6889FF"/>
    <a:srgbClr val="D0CECD"/>
    <a:srgbClr val="DDD9DA"/>
    <a:srgbClr val="D1CDCE"/>
    <a:srgbClr val="335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71" autoAdjust="0"/>
  </p:normalViewPr>
  <p:slideViewPr>
    <p:cSldViewPr snapToGrid="0">
      <p:cViewPr varScale="1">
        <p:scale>
          <a:sx n="104" d="100"/>
          <a:sy n="104" d="100"/>
        </p:scale>
        <p:origin x="18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394F-AC28-2C47-B4C9-E1BDA98A66C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608F3-8F7D-B94B-8CF1-B3B2539C8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0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87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44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4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AU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4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5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2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54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9238" lvl="1" indent="0" algn="just">
              <a:spcAft>
                <a:spcPts val="600"/>
              </a:spcAft>
              <a:buFont typeface="Arial" panose="020B0604020202020204" pitchFamily="34" charset="0"/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82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89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61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9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5138"/>
            <a:ext cx="7772400" cy="4964723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560513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560513"/>
            <a:ext cx="4629150" cy="4140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3160714"/>
            <a:ext cx="2949575" cy="26084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30238" y="0"/>
            <a:ext cx="8469312" cy="1068388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8650" y="1457325"/>
            <a:ext cx="7886701" cy="4219575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  <p:extLst>
      <p:ext uri="{BB962C8B-B14F-4D97-AF65-F5344CB8AC3E}">
        <p14:creationId xmlns:p14="http://schemas.microsoft.com/office/powerpoint/2010/main" val="753984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28650" y="1438276"/>
            <a:ext cx="78867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  <p:extLst>
      <p:ext uri="{BB962C8B-B14F-4D97-AF65-F5344CB8AC3E}">
        <p14:creationId xmlns:p14="http://schemas.microsoft.com/office/powerpoint/2010/main" val="172040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8651" y="1447800"/>
            <a:ext cx="3962400" cy="4733925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 rot="21218910">
            <a:off x="5108820" y="1777219"/>
            <a:ext cx="3376912" cy="3376912"/>
          </a:xfrm>
          <a:solidFill>
            <a:schemeClr val="bg1">
              <a:lumMod val="8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3417"/>
            <a:ext cx="7886700" cy="1169133"/>
          </a:xfrm>
        </p:spPr>
        <p:txBody>
          <a:bodyPr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07094" y="1443269"/>
            <a:ext cx="9036905" cy="54147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0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28650" y="1484313"/>
            <a:ext cx="6786563" cy="36715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0668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0668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0668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-1"/>
            <a:ext cx="7886700" cy="1076325"/>
          </a:xfrm>
        </p:spPr>
        <p:txBody>
          <a:bodyPr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462087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285999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62087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85999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0238" y="1"/>
            <a:ext cx="7886700" cy="1076324"/>
          </a:xfrm>
        </p:spPr>
        <p:txBody>
          <a:bodyPr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8650" y="1484571"/>
            <a:ext cx="7886701" cy="3677979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471612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1471612"/>
            <a:ext cx="4629150" cy="43894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3071812"/>
            <a:ext cx="2949575" cy="2797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30238" y="0"/>
            <a:ext cx="8513762" cy="1076770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NAME CAXX/XXXXXX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3153D-521B-0446-855D-F769440050F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7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NAME CAXX/XXXXXX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56AE-4B84-F746-96A3-3F364DDFB1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32DB7-32B5-6B4B-A4FD-EC1C2DBE4EE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3FA4-59E8-1B45-A6C6-2BCF3A83774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683" r:id="rId4"/>
    <p:sldLayoutId id="2147483684" r:id="rId5"/>
    <p:sldLayoutId id="2147483685" r:id="rId6"/>
    <p:sldLayoutId id="2147483687" r:id="rId7"/>
    <p:sldLayoutId id="2147483688" r:id="rId8"/>
    <p:sldLayoutId id="2147483676" r:id="rId9"/>
    <p:sldLayoutId id="2147483675" r:id="rId10"/>
    <p:sldLayoutId id="214748368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60CEA81D-9A94-4C61-BC60-993605CED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24" y="2580591"/>
            <a:ext cx="8942572" cy="2087563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/>
          <a:lstStyle>
            <a:lvl1pPr marL="306388" indent="-306388" defTabSz="81756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817563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817563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817563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817563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buNone/>
              <a:defRPr/>
            </a:pPr>
            <a:r>
              <a:rPr lang="en-AU" sz="3000" b="1" dirty="0"/>
              <a:t>1175 Sandgate Road, Nundah </a:t>
            </a:r>
          </a:p>
          <a:p>
            <a:pPr algn="ctr">
              <a:buNone/>
              <a:defRPr/>
            </a:pPr>
            <a:r>
              <a:rPr lang="en-AU" sz="2000" b="1" dirty="0"/>
              <a:t>A005980915</a:t>
            </a:r>
          </a:p>
          <a:p>
            <a:pPr algn="ctr">
              <a:buNone/>
              <a:defRPr/>
            </a:pPr>
            <a:endParaRPr lang="en-AU" altLang="en-US" sz="2000" b="0" dirty="0"/>
          </a:p>
          <a:p>
            <a:pPr algn="ctr">
              <a:buFontTx/>
              <a:buNone/>
              <a:defRPr/>
            </a:pPr>
            <a:r>
              <a:rPr lang="en-AU" altLang="en-US" sz="2000" dirty="0"/>
              <a:t>9 May </a:t>
            </a:r>
            <a:r>
              <a:rPr lang="en-AU" altLang="en-US" sz="2000" b="0" dirty="0"/>
              <a:t>2023</a:t>
            </a:r>
          </a:p>
          <a:p>
            <a:pPr algn="ctr">
              <a:buFontTx/>
              <a:buNone/>
              <a:defRPr/>
            </a:pPr>
            <a:endParaRPr lang="en-AU" altLang="en-US" sz="2000" b="0" dirty="0">
              <a:solidFill>
                <a:srgbClr val="FF5050"/>
              </a:solidFill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AU" altLang="en-US" sz="2000" dirty="0"/>
              <a:t>General Manager, Development Services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AU" altLang="en-US" sz="2000" b="0" dirty="0"/>
              <a:t>City Planning and Sustainability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AU" altLang="en-US" sz="2000" i="1" dirty="0">
              <a:solidFill>
                <a:srgbClr val="FF5050"/>
              </a:solidFill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C51E55E5-3F3F-4953-9C7C-8817BFAEC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24" y="1460609"/>
            <a:ext cx="9017876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800" b="1" dirty="0">
                <a:solidFill>
                  <a:srgbClr val="000000"/>
                </a:solidFill>
              </a:rPr>
              <a:t>City Planning and Suburban Renewal Committee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8F1290E3-4572-46B3-8067-F60365846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45" y="2181116"/>
            <a:ext cx="91440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03472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>
            <a:extLst>
              <a:ext uri="{FF2B5EF4-FFF2-40B4-BE49-F238E27FC236}">
                <a16:creationId xmlns:a16="http://schemas.microsoft.com/office/drawing/2014/main" id="{BFF2F4AF-B853-4419-3AAE-81A830228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64731" y="330821"/>
            <a:ext cx="446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CENTRE ACTI</a:t>
            </a:r>
            <a:r>
              <a:rPr lang="en-AU" altLang="en-US" sz="2400" kern="0" dirty="0">
                <a:solidFill>
                  <a:srgbClr val="000000"/>
                </a:solidFill>
                <a:latin typeface="+mj-lt"/>
              </a:rPr>
              <a:t>VITES </a:t>
            </a:r>
            <a:endParaRPr kumimoji="0" lang="en-AU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8B907-5304-DF2F-DDE8-99FD71220887}"/>
              </a:ext>
            </a:extLst>
          </p:cNvPr>
          <p:cNvSpPr txBox="1"/>
          <p:nvPr/>
        </p:nvSpPr>
        <p:spPr>
          <a:xfrm>
            <a:off x="290559" y="1268422"/>
            <a:ext cx="2610324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700" b="1" dirty="0"/>
              <a:t>Ground Level: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/>
              <a:t>Shop, Office, Food &amp; Drink, Bar, Hotel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/>
              <a:t>Tenancy 1 – 166</a:t>
            </a:r>
            <a:r>
              <a:rPr lang="en-AU" sz="1700" dirty="0">
                <a:effectLst/>
                <a:ea typeface="Times New Roman" panose="02020603050405020304" pitchFamily="18" charset="0"/>
              </a:rPr>
              <a:t>m</a:t>
            </a:r>
            <a:r>
              <a:rPr lang="en-AU" sz="1700" baseline="30000" dirty="0">
                <a:effectLst/>
                <a:ea typeface="Times New Roman" panose="02020603050405020304" pitchFamily="18" charset="0"/>
              </a:rPr>
              <a:t>2</a:t>
            </a:r>
            <a:endParaRPr lang="en-AU" sz="17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/>
              <a:t>Tenancy 2 – 71</a:t>
            </a:r>
            <a:r>
              <a:rPr lang="en-AU" sz="1700" dirty="0">
                <a:effectLst/>
                <a:ea typeface="Times New Roman" panose="02020603050405020304" pitchFamily="18" charset="0"/>
              </a:rPr>
              <a:t>m</a:t>
            </a:r>
            <a:r>
              <a:rPr lang="en-AU" sz="1700" baseline="30000" dirty="0">
                <a:effectLst/>
                <a:ea typeface="Times New Roman" panose="02020603050405020304" pitchFamily="18" charset="0"/>
              </a:rPr>
              <a:t>2</a:t>
            </a:r>
            <a:endParaRPr lang="en-AU" sz="17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/>
              <a:t>Tenancy 3 – 125</a:t>
            </a:r>
            <a:r>
              <a:rPr lang="en-AU" sz="1700" dirty="0">
                <a:effectLst/>
                <a:ea typeface="Times New Roman" panose="02020603050405020304" pitchFamily="18" charset="0"/>
              </a:rPr>
              <a:t>m</a:t>
            </a:r>
            <a:r>
              <a:rPr lang="en-AU" sz="1700" baseline="30000" dirty="0">
                <a:effectLst/>
                <a:ea typeface="Times New Roman" panose="02020603050405020304" pitchFamily="18" charset="0"/>
              </a:rPr>
              <a:t>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1700" baseline="30000" dirty="0"/>
          </a:p>
          <a:p>
            <a:pPr>
              <a:spcAft>
                <a:spcPts val="600"/>
              </a:spcAft>
            </a:pPr>
            <a:r>
              <a:rPr lang="en-AU" sz="1700" b="1" dirty="0"/>
              <a:t>Second</a:t>
            </a:r>
            <a:r>
              <a:rPr lang="en-AU" sz="1700" dirty="0"/>
              <a:t> </a:t>
            </a:r>
            <a:r>
              <a:rPr lang="en-AU" sz="1700" b="1" dirty="0"/>
              <a:t>Level: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/>
              <a:t>Limited to Office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/>
              <a:t>Tenancy 4 – 584</a:t>
            </a:r>
            <a:r>
              <a:rPr lang="en-AU" sz="1700" dirty="0">
                <a:effectLst/>
                <a:ea typeface="Times New Roman" panose="02020603050405020304" pitchFamily="18" charset="0"/>
              </a:rPr>
              <a:t>m</a:t>
            </a:r>
            <a:r>
              <a:rPr lang="en-AU" sz="1700" baseline="30000" dirty="0">
                <a:effectLst/>
                <a:ea typeface="Times New Roman" panose="02020603050405020304" pitchFamily="18" charset="0"/>
              </a:rPr>
              <a:t>2</a:t>
            </a:r>
            <a:endParaRPr lang="en-AU" sz="17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/>
              <a:t>Tenancy 5 – 113</a:t>
            </a:r>
            <a:r>
              <a:rPr lang="en-AU" sz="1700" dirty="0">
                <a:effectLst/>
                <a:ea typeface="Times New Roman" panose="02020603050405020304" pitchFamily="18" charset="0"/>
              </a:rPr>
              <a:t>m</a:t>
            </a:r>
            <a:r>
              <a:rPr lang="en-AU" sz="1700" baseline="30000" dirty="0">
                <a:effectLst/>
                <a:ea typeface="Times New Roman" panose="02020603050405020304" pitchFamily="18" charset="0"/>
              </a:rPr>
              <a:t>2</a:t>
            </a:r>
            <a:endParaRPr lang="en-AU" sz="17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/>
              <a:t>Tenancy 6 – 152</a:t>
            </a:r>
            <a:r>
              <a:rPr lang="en-AU" sz="1700" dirty="0">
                <a:effectLst/>
                <a:ea typeface="Times New Roman" panose="02020603050405020304" pitchFamily="18" charset="0"/>
              </a:rPr>
              <a:t>m</a:t>
            </a:r>
            <a:r>
              <a:rPr lang="en-AU" sz="1700" baseline="30000" dirty="0">
                <a:effectLst/>
                <a:ea typeface="Times New Roman" panose="02020603050405020304" pitchFamily="18" charset="0"/>
              </a:rPr>
              <a:t>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039B81-0908-8B3E-F1CB-798BC5462F03}"/>
              </a:ext>
            </a:extLst>
          </p:cNvPr>
          <p:cNvSpPr txBox="1"/>
          <p:nvPr/>
        </p:nvSpPr>
        <p:spPr>
          <a:xfrm>
            <a:off x="290559" y="5451515"/>
            <a:ext cx="536801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b="0" i="0" dirty="0">
                <a:solidFill>
                  <a:srgbClr val="000000"/>
                </a:solidFill>
                <a:effectLst/>
              </a:rPr>
              <a:t>Hours of operation 6:00AM to 10:00PM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rgbClr val="000000"/>
                </a:solidFill>
              </a:rPr>
              <a:t>Alfresco dining opportunities provided </a:t>
            </a:r>
            <a:endParaRPr lang="en-AU" sz="1700" b="0" i="0" dirty="0">
              <a:solidFill>
                <a:srgbClr val="000000"/>
              </a:solidFill>
              <a:effectLst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/>
              <a:t>Supports the village community</a:t>
            </a:r>
          </a:p>
          <a:p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171571-A499-6B68-8CC9-9AA5D2CCD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035" y="1295653"/>
            <a:ext cx="3037414" cy="37088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1900AE-E6F6-F0F5-6F09-24818EAEA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685" y="1275921"/>
            <a:ext cx="3047315" cy="370884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778E82B-9EE4-A7E6-CAAA-CB4ED4E1F73F}"/>
              </a:ext>
            </a:extLst>
          </p:cNvPr>
          <p:cNvGrpSpPr/>
          <p:nvPr/>
        </p:nvGrpSpPr>
        <p:grpSpPr>
          <a:xfrm>
            <a:off x="5948431" y="5728474"/>
            <a:ext cx="2247184" cy="506357"/>
            <a:chOff x="4952411" y="5814579"/>
            <a:chExt cx="3023042" cy="506357"/>
          </a:xfrm>
        </p:grpSpPr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4CA8A1EA-1F8E-1CC2-5040-7B66ADE47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5767" y="5814579"/>
              <a:ext cx="2839686" cy="50635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</a:pPr>
              <a:r>
                <a:rPr lang="en-AU" sz="1100" dirty="0">
                  <a:cs typeface="Times New Roman" panose="02020603050405020304" pitchFamily="18" charset="0"/>
                </a:rPr>
                <a:t>Commercial tenancy</a:t>
              </a:r>
            </a:p>
            <a:p>
              <a:pPr>
                <a:lnSpc>
                  <a:spcPct val="115000"/>
                </a:lnSpc>
                <a:spcBef>
                  <a:spcPts val="300"/>
                </a:spcBef>
              </a:pPr>
              <a:r>
                <a:rPr lang="en-AU" sz="1100" dirty="0">
                  <a:cs typeface="Times New Roman" panose="02020603050405020304" pitchFamily="18" charset="0"/>
                </a:rPr>
                <a:t>Indicative alfresco dining area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FEFBAEE-7A67-756B-9B59-583BA06BE46A}"/>
                </a:ext>
              </a:extLst>
            </p:cNvPr>
            <p:cNvSpPr/>
            <p:nvPr/>
          </p:nvSpPr>
          <p:spPr>
            <a:xfrm>
              <a:off x="4952411" y="5834311"/>
              <a:ext cx="199440" cy="172485"/>
            </a:xfrm>
            <a:prstGeom prst="rect">
              <a:avLst/>
            </a:prstGeom>
            <a:solidFill>
              <a:srgbClr val="FFFF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DC2A662-D4C9-7546-8D7E-298DF5D9F7DF}"/>
              </a:ext>
            </a:extLst>
          </p:cNvPr>
          <p:cNvSpPr/>
          <p:nvPr/>
        </p:nvSpPr>
        <p:spPr>
          <a:xfrm>
            <a:off x="5954843" y="6005806"/>
            <a:ext cx="141842" cy="161290"/>
          </a:xfrm>
          <a:prstGeom prst="rect">
            <a:avLst/>
          </a:prstGeom>
          <a:solidFill>
            <a:srgbClr val="F9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8EBAF0-9148-B9D0-90EB-C2D6D68D9EB6}"/>
              </a:ext>
            </a:extLst>
          </p:cNvPr>
          <p:cNvSpPr txBox="1"/>
          <p:nvPr/>
        </p:nvSpPr>
        <p:spPr>
          <a:xfrm>
            <a:off x="5840428" y="5444039"/>
            <a:ext cx="1253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+mj-lt"/>
                <a:cs typeface="Times New Roman" panose="02020603050405020304" pitchFamily="18" charset="0"/>
              </a:rPr>
              <a:t>Legend 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C0601A-1677-3530-4577-831FA5A66ED7}"/>
              </a:ext>
            </a:extLst>
          </p:cNvPr>
          <p:cNvSpPr txBox="1"/>
          <p:nvPr/>
        </p:nvSpPr>
        <p:spPr>
          <a:xfrm>
            <a:off x="2910243" y="4999027"/>
            <a:ext cx="18576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800" b="1" dirty="0"/>
              <a:t>Figure: </a:t>
            </a:r>
            <a:r>
              <a:rPr lang="en-AU" sz="800" dirty="0"/>
              <a:t>Ground floor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D64461-6784-5233-4CB0-BE34AA0E2C0E}"/>
              </a:ext>
            </a:extLst>
          </p:cNvPr>
          <p:cNvSpPr txBox="1"/>
          <p:nvPr/>
        </p:nvSpPr>
        <p:spPr>
          <a:xfrm>
            <a:off x="6022558" y="4999027"/>
            <a:ext cx="18576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800" b="1" dirty="0"/>
              <a:t>Figure: </a:t>
            </a:r>
            <a:r>
              <a:rPr lang="en-AU" sz="800" dirty="0"/>
              <a:t>Second floor</a:t>
            </a:r>
          </a:p>
        </p:txBody>
      </p:sp>
    </p:spTree>
    <p:extLst>
      <p:ext uri="{BB962C8B-B14F-4D97-AF65-F5344CB8AC3E}">
        <p14:creationId xmlns:p14="http://schemas.microsoft.com/office/powerpoint/2010/main" val="677823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7E894DF-35D0-44B5-7A64-08EDEF3CB87B}"/>
              </a:ext>
            </a:extLst>
          </p:cNvPr>
          <p:cNvGrpSpPr/>
          <p:nvPr/>
        </p:nvGrpSpPr>
        <p:grpSpPr>
          <a:xfrm>
            <a:off x="3779521" y="1244096"/>
            <a:ext cx="5308230" cy="5349235"/>
            <a:chOff x="125946" y="1095377"/>
            <a:chExt cx="5383155" cy="54266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52DEC8-4782-B8A6-36E1-334251A30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42"/>
            <a:stretch/>
          </p:blipFill>
          <p:spPr>
            <a:xfrm>
              <a:off x="125946" y="1095377"/>
              <a:ext cx="2401571" cy="29359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A7BEE6-74E7-EA86-0520-8ABABE83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7516" y="1095377"/>
              <a:ext cx="2981584" cy="293598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E099E4-6B69-525D-D435-26E91ED5D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865"/>
            <a:stretch/>
          </p:blipFill>
          <p:spPr>
            <a:xfrm>
              <a:off x="125946" y="4031363"/>
              <a:ext cx="2401570" cy="24906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469DC2-FEE8-27D1-7ADC-892129E9C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7517" y="4031363"/>
              <a:ext cx="2981584" cy="2490649"/>
            </a:xfrm>
            <a:prstGeom prst="rect">
              <a:avLst/>
            </a:prstGeom>
          </p:spPr>
        </p:pic>
      </p:grpSp>
      <p:sp>
        <p:nvSpPr>
          <p:cNvPr id="11" name="Rectangle 23">
            <a:extLst>
              <a:ext uri="{FF2B5EF4-FFF2-40B4-BE49-F238E27FC236}">
                <a16:creationId xmlns:a16="http://schemas.microsoft.com/office/drawing/2014/main" id="{CF56B60F-7A19-9B8D-32D6-A08B8B437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64731" y="330821"/>
            <a:ext cx="446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BUILT 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04B09-F727-A392-8AF5-B399CD0D1E66}"/>
              </a:ext>
            </a:extLst>
          </p:cNvPr>
          <p:cNvSpPr txBox="1"/>
          <p:nvPr/>
        </p:nvSpPr>
        <p:spPr>
          <a:xfrm>
            <a:off x="174088" y="1502714"/>
            <a:ext cx="338643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/>
              <a:t>Building façade provides substantial articulation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/>
              <a:t>Modern, dynamic and durable high quality materials utilised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/>
              <a:t>Reduced energy via solar panels and design to maximise natural light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/>
              <a:t>Shading devices to windows and balconies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/>
              <a:t>Considered / feature  landscaping to enhance the subtropical feel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/>
              <a:t>Creative lighting conditioned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69CC5-4057-8965-ACBD-F68ED6950D2F}"/>
              </a:ext>
            </a:extLst>
          </p:cNvPr>
          <p:cNvSpPr txBox="1"/>
          <p:nvPr/>
        </p:nvSpPr>
        <p:spPr>
          <a:xfrm>
            <a:off x="7274215" y="6593331"/>
            <a:ext cx="18576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800" b="1" dirty="0"/>
              <a:t>Figure: </a:t>
            </a:r>
            <a:r>
              <a:rPr lang="en-AU" sz="800" dirty="0"/>
              <a:t>Development perspective</a:t>
            </a:r>
          </a:p>
        </p:txBody>
      </p:sp>
    </p:spTree>
    <p:extLst>
      <p:ext uri="{BB962C8B-B14F-4D97-AF65-F5344CB8AC3E}">
        <p14:creationId xmlns:p14="http://schemas.microsoft.com/office/powerpoint/2010/main" val="3104158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DD1781C-9FB7-4F53-8334-A9BECF76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37" y="32335"/>
            <a:ext cx="7886700" cy="1076325"/>
          </a:xfrm>
        </p:spPr>
        <p:txBody>
          <a:bodyPr>
            <a:normAutofit/>
          </a:bodyPr>
          <a:lstStyle/>
          <a:p>
            <a:pPr algn="r"/>
            <a:r>
              <a:rPr lang="en-AU" sz="2400" dirty="0">
                <a:solidFill>
                  <a:schemeClr val="tx1"/>
                </a:solidFill>
              </a:rPr>
              <a:t>STREETSCAPE ACTIVATION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655A06-D4ED-4394-89D6-290CD17FC35C}"/>
              </a:ext>
            </a:extLst>
          </p:cNvPr>
          <p:cNvSpPr txBox="1"/>
          <p:nvPr/>
        </p:nvSpPr>
        <p:spPr>
          <a:xfrm>
            <a:off x="129958" y="1099721"/>
            <a:ext cx="90140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AU" dirty="0"/>
              <a:t>Pedestrian awning and lighting provided along the site frontage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AU" dirty="0"/>
              <a:t>Increased public surveillance to three streets 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AU" dirty="0"/>
              <a:t>2.5m widening to Danby Lane and corner truncations 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AU" dirty="0"/>
              <a:t>Land use mix and building design supports, connects and integrates with surrounding locality</a:t>
            </a:r>
          </a:p>
          <a:p>
            <a:pPr marL="28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AU" dirty="0"/>
              <a:t>Will create a sense of place and new land mark for the neighbourhood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CC27CC-F8EF-A626-A076-90892C29C0FE}"/>
              </a:ext>
            </a:extLst>
          </p:cNvPr>
          <p:cNvSpPr/>
          <p:nvPr/>
        </p:nvSpPr>
        <p:spPr>
          <a:xfrm>
            <a:off x="7458075" y="6469544"/>
            <a:ext cx="1416543" cy="19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D47B8B8-6B4A-081B-23FB-22E6256FB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89" y="3132592"/>
            <a:ext cx="8591031" cy="368187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8A1E756-1908-5016-4188-3B6DC187EDE1}"/>
              </a:ext>
            </a:extLst>
          </p:cNvPr>
          <p:cNvSpPr/>
          <p:nvPr/>
        </p:nvSpPr>
        <p:spPr>
          <a:xfrm>
            <a:off x="888276" y="6606943"/>
            <a:ext cx="557348" cy="122845"/>
          </a:xfrm>
          <a:prstGeom prst="rect">
            <a:avLst/>
          </a:prstGeom>
          <a:solidFill>
            <a:srgbClr val="D0C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1387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>
            <a:extLst>
              <a:ext uri="{FF2B5EF4-FFF2-40B4-BE49-F238E27FC236}">
                <a16:creationId xmlns:a16="http://schemas.microsoft.com/office/drawing/2014/main" id="{878DF6FF-50C1-4D5C-B1BE-A387F5612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63" y="362367"/>
            <a:ext cx="8544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400" b="1" kern="0" dirty="0">
                <a:solidFill>
                  <a:srgbClr val="000000"/>
                </a:solidFill>
                <a:latin typeface="+mn-lt"/>
              </a:rPr>
              <a:t>REASONS FOR APPROVAL</a:t>
            </a:r>
            <a:endParaRPr kumimoji="0" lang="en-AU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8EFF-99D5-441F-A5AA-90A9EA762A0E}"/>
              </a:ext>
            </a:extLst>
          </p:cNvPr>
          <p:cNvSpPr txBox="1"/>
          <p:nvPr/>
        </p:nvSpPr>
        <p:spPr>
          <a:xfrm>
            <a:off x="1376218" y="945284"/>
            <a:ext cx="784831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endParaRPr lang="en-AU" sz="300" u="sng" dirty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</a:pPr>
            <a:r>
              <a:rPr lang="en-AU" b="1" dirty="0"/>
              <a:t>The development application was approved for the following reasons:</a:t>
            </a:r>
            <a:endParaRPr lang="en-A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latin typeface="Arial (body)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C15A49-0C0A-E1BB-FF2B-E11E75C76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72"/>
          <a:stretch/>
        </p:blipFill>
        <p:spPr>
          <a:xfrm>
            <a:off x="110213" y="1097540"/>
            <a:ext cx="1266005" cy="5769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057D35-8293-EF24-9CE9-5511A157D372}"/>
              </a:ext>
            </a:extLst>
          </p:cNvPr>
          <p:cNvSpPr txBox="1"/>
          <p:nvPr/>
        </p:nvSpPr>
        <p:spPr>
          <a:xfrm>
            <a:off x="1389195" y="1406949"/>
            <a:ext cx="7754806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2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The development creates a mixed use environment complements and supports, but is  distinguished from and does not compete with the retail and entertainment functions of adjoining centres</a:t>
            </a:r>
          </a:p>
          <a:p>
            <a:pPr marL="171450" indent="-172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It diversifies the range of activities and functions available in the vicinity, including the commercial, residential and community uses that complement the retail focus of adjoining centres</a:t>
            </a:r>
          </a:p>
          <a:p>
            <a:pPr marL="171450" indent="-172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The proposal contains an integrated mix of retail, office, residential and entertainment uses while providing for higher density dwellings close to public transport and centres</a:t>
            </a:r>
          </a:p>
          <a:p>
            <a:pPr marL="171450" indent="-172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The development is a height, scale and form which is consistent with the amenity, character, infrastructure assumptions and community expectations for the area. The building design achieves a human scale at the street level and provides activation of the street level through appropriate location of uses and building design</a:t>
            </a:r>
          </a:p>
          <a:p>
            <a:pPr marL="171450" indent="-172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The proposal enhances the Nundah village precinct through provision of a variety dwelling sizes and commercial activities needed to service the everyday shopping, convenience and lifestyle needs to service the local district and community</a:t>
            </a:r>
          </a:p>
          <a:p>
            <a:pPr marL="171450" indent="-172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The building respects the traditional village character of the main street environment through building design and street level activation while providing modern premises in which business can thrive</a:t>
            </a:r>
          </a:p>
          <a:p>
            <a:pPr marL="171450" indent="-172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The development is tailored to the site considering its intensity of activity, range of </a:t>
            </a:r>
            <a:br>
              <a:rPr lang="en-AU" sz="1400" dirty="0"/>
            </a:br>
            <a:r>
              <a:rPr lang="en-AU" sz="1400" dirty="0"/>
              <a:t>uses and proximity to public transport, community facilities and other infrastructure</a:t>
            </a:r>
          </a:p>
          <a:p>
            <a:pPr marL="171450" indent="-172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400" dirty="0"/>
              <a:t>The building presents a coordinated and integrated design response to the locality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862BDF-743D-8237-4E02-FD09249BF2F5}"/>
              </a:ext>
            </a:extLst>
          </p:cNvPr>
          <p:cNvSpPr/>
          <p:nvPr/>
        </p:nvSpPr>
        <p:spPr>
          <a:xfrm>
            <a:off x="123189" y="6505434"/>
            <a:ext cx="236202" cy="68238"/>
          </a:xfrm>
          <a:prstGeom prst="rect">
            <a:avLst/>
          </a:prstGeom>
          <a:solidFill>
            <a:srgbClr val="D0C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5080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291F88-1C22-DB4B-6E84-C4D6A1F79F86}"/>
              </a:ext>
            </a:extLst>
          </p:cNvPr>
          <p:cNvSpPr txBox="1"/>
          <p:nvPr/>
        </p:nvSpPr>
        <p:spPr>
          <a:xfrm>
            <a:off x="2058802" y="3136612"/>
            <a:ext cx="502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4981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3">
            <a:extLst>
              <a:ext uri="{FF2B5EF4-FFF2-40B4-BE49-F238E27FC236}">
                <a16:creationId xmlns:a16="http://schemas.microsoft.com/office/drawing/2014/main" id="{EC8206C3-5F88-4FA0-BCDA-7519883D5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69" y="343938"/>
            <a:ext cx="8544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AERIAL 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C4AA6-9CE5-47D5-BA3E-28D211F59D99}"/>
              </a:ext>
            </a:extLst>
          </p:cNvPr>
          <p:cNvSpPr txBox="1"/>
          <p:nvPr/>
        </p:nvSpPr>
        <p:spPr>
          <a:xfrm>
            <a:off x="251519" y="5805126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/>
              <a:t>Aerial view of subject site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D427A-A550-2942-997F-5E3DED902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58" y="1143403"/>
            <a:ext cx="8446883" cy="46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9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>
            <a:extLst>
              <a:ext uri="{FF2B5EF4-FFF2-40B4-BE49-F238E27FC236}">
                <a16:creationId xmlns:a16="http://schemas.microsoft.com/office/drawing/2014/main" id="{41A67FD3-E44A-45B5-AAC8-4EA64D4A0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57" y="334466"/>
            <a:ext cx="8544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ZONE &amp; CONTEXT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5FDCAD-D367-4852-8A92-204086DC7EFF}"/>
              </a:ext>
            </a:extLst>
          </p:cNvPr>
          <p:cNvGrpSpPr/>
          <p:nvPr/>
        </p:nvGrpSpPr>
        <p:grpSpPr>
          <a:xfrm>
            <a:off x="646031" y="5885361"/>
            <a:ext cx="3651721" cy="972639"/>
            <a:chOff x="4939821" y="5895010"/>
            <a:chExt cx="3388908" cy="972639"/>
          </a:xfrm>
        </p:grpSpPr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AC22A38A-D73E-4B4D-8A95-EC730D65A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0249" y="5895010"/>
              <a:ext cx="3228480" cy="9726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</a:pPr>
              <a:r>
                <a:rPr lang="en-AU" sz="1100" dirty="0">
                  <a:cs typeface="Times New Roman" panose="02020603050405020304" pitchFamily="18" charset="0"/>
                </a:rPr>
                <a:t>Major centre Zone</a:t>
              </a:r>
            </a:p>
            <a:p>
              <a:pPr>
                <a:lnSpc>
                  <a:spcPct val="115000"/>
                </a:lnSpc>
                <a:spcBef>
                  <a:spcPts val="300"/>
                </a:spcBef>
              </a:pPr>
              <a:r>
                <a:rPr lang="en-AU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Mixed use (Centre Frame) zone</a:t>
              </a:r>
            </a:p>
            <a:p>
              <a:pPr>
                <a:lnSpc>
                  <a:spcPct val="115000"/>
                </a:lnSpc>
                <a:spcBef>
                  <a:spcPts val="300"/>
                </a:spcBef>
              </a:pPr>
              <a:r>
                <a:rPr lang="en-AU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Community facilities (Education purposes) zone</a:t>
              </a:r>
            </a:p>
            <a:p>
              <a:pPr>
                <a:lnSpc>
                  <a:spcPct val="115000"/>
                </a:lnSpc>
                <a:spcBef>
                  <a:spcPts val="300"/>
                </a:spcBef>
              </a:pPr>
              <a:r>
                <a:rPr lang="en-AU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Open space (Local) zone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142054-14E0-4B9E-8D19-F0E902768545}"/>
                </a:ext>
              </a:extLst>
            </p:cNvPr>
            <p:cNvSpPr/>
            <p:nvPr/>
          </p:nvSpPr>
          <p:spPr>
            <a:xfrm>
              <a:off x="4939821" y="5953484"/>
              <a:ext cx="146058" cy="161290"/>
            </a:xfrm>
            <a:prstGeom prst="rect">
              <a:avLst/>
            </a:prstGeom>
            <a:solidFill>
              <a:srgbClr val="688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91775EC-2053-41CD-8B77-6BFA635B259A}"/>
              </a:ext>
            </a:extLst>
          </p:cNvPr>
          <p:cNvSpPr txBox="1"/>
          <p:nvPr/>
        </p:nvSpPr>
        <p:spPr>
          <a:xfrm>
            <a:off x="553283" y="5614877"/>
            <a:ext cx="34788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/>
              <a:t>Zoning map (</a:t>
            </a:r>
            <a:r>
              <a:rPr lang="en-AU" sz="1100" b="1" i="1" dirty="0"/>
              <a:t>Brisbane City Plan 2014</a:t>
            </a:r>
            <a:r>
              <a:rPr lang="en-AU" sz="1100" b="1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09154-6003-4D46-A07A-C88A8B8BB808}"/>
              </a:ext>
            </a:extLst>
          </p:cNvPr>
          <p:cNvSpPr txBox="1"/>
          <p:nvPr/>
        </p:nvSpPr>
        <p:spPr>
          <a:xfrm>
            <a:off x="4638490" y="5604726"/>
            <a:ext cx="34788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/>
              <a:t>Site context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B22A2A-326E-43E7-8F2A-552C7DC40DE0}"/>
              </a:ext>
            </a:extLst>
          </p:cNvPr>
          <p:cNvSpPr/>
          <p:nvPr/>
        </p:nvSpPr>
        <p:spPr>
          <a:xfrm>
            <a:off x="646032" y="6190273"/>
            <a:ext cx="157385" cy="161290"/>
          </a:xfrm>
          <a:prstGeom prst="rect">
            <a:avLst/>
          </a:prstGeom>
          <a:solidFill>
            <a:srgbClr val="FF9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DA2DC1-CE73-788A-F992-CC40EB409A0B}"/>
              </a:ext>
            </a:extLst>
          </p:cNvPr>
          <p:cNvSpPr/>
          <p:nvPr/>
        </p:nvSpPr>
        <p:spPr>
          <a:xfrm>
            <a:off x="646031" y="6406264"/>
            <a:ext cx="157385" cy="161290"/>
          </a:xfrm>
          <a:prstGeom prst="rect">
            <a:avLst/>
          </a:prstGeom>
          <a:solidFill>
            <a:srgbClr val="FFF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3E7572-7D53-D11A-882B-BBE4D3F61DAC}"/>
              </a:ext>
            </a:extLst>
          </p:cNvPr>
          <p:cNvSpPr/>
          <p:nvPr/>
        </p:nvSpPr>
        <p:spPr>
          <a:xfrm>
            <a:off x="662106" y="6629362"/>
            <a:ext cx="157385" cy="161290"/>
          </a:xfrm>
          <a:prstGeom prst="rect">
            <a:avLst/>
          </a:prstGeom>
          <a:solidFill>
            <a:srgbClr val="8BB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6367276-1173-ACF4-3A4C-5F41E9F8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9" r="14741"/>
          <a:stretch/>
        </p:blipFill>
        <p:spPr>
          <a:xfrm>
            <a:off x="4638490" y="1112137"/>
            <a:ext cx="3838670" cy="44690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BD629F9-843F-26E3-FA8F-1B10B086A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84" y="1112137"/>
            <a:ext cx="4023198" cy="44480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AA7621-AE02-0BB7-B5B6-C6556321F453}"/>
              </a:ext>
            </a:extLst>
          </p:cNvPr>
          <p:cNvSpPr/>
          <p:nvPr/>
        </p:nvSpPr>
        <p:spPr>
          <a:xfrm>
            <a:off x="2232397" y="5943835"/>
            <a:ext cx="157656" cy="161290"/>
          </a:xfrm>
          <a:prstGeom prst="rect">
            <a:avLst/>
          </a:prstGeom>
          <a:solidFill>
            <a:srgbClr val="FF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D6E8A-E248-8407-1806-463179E5E49E}"/>
              </a:ext>
            </a:extLst>
          </p:cNvPr>
          <p:cNvSpPr txBox="1"/>
          <p:nvPr/>
        </p:nvSpPr>
        <p:spPr>
          <a:xfrm>
            <a:off x="2390052" y="5882443"/>
            <a:ext cx="2617075" cy="27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AU" sz="1100" dirty="0">
                <a:cs typeface="Times New Roman" panose="02020603050405020304" pitchFamily="18" charset="0"/>
              </a:rPr>
              <a:t>Medium density residential zone </a:t>
            </a:r>
          </a:p>
        </p:txBody>
      </p:sp>
    </p:spTree>
    <p:extLst>
      <p:ext uri="{BB962C8B-B14F-4D97-AF65-F5344CB8AC3E}">
        <p14:creationId xmlns:p14="http://schemas.microsoft.com/office/powerpoint/2010/main" val="365272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>
            <a:extLst>
              <a:ext uri="{FF2B5EF4-FFF2-40B4-BE49-F238E27FC236}">
                <a16:creationId xmlns:a16="http://schemas.microsoft.com/office/drawing/2014/main" id="{DE23C8E0-9FB5-8725-6E2C-59D8D23E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83" y="309252"/>
            <a:ext cx="8544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400" b="1" kern="0" dirty="0">
                <a:solidFill>
                  <a:srgbClr val="000000"/>
                </a:solidFill>
                <a:latin typeface="+mn-lt"/>
              </a:rPr>
              <a:t>NEIGHBOURHOOD PLAN</a:t>
            </a:r>
            <a:endParaRPr kumimoji="0" lang="en-AU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A26AB6-567B-EBD1-C5E2-4820448954C2}"/>
              </a:ext>
            </a:extLst>
          </p:cNvPr>
          <p:cNvSpPr txBox="1"/>
          <p:nvPr/>
        </p:nvSpPr>
        <p:spPr>
          <a:xfrm>
            <a:off x="709595" y="5612816"/>
            <a:ext cx="176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500" b="1" dirty="0"/>
              <a:t>Existing Streetscape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3AE72B-1E81-6909-0C46-B49FFD1CC111}"/>
              </a:ext>
            </a:extLst>
          </p:cNvPr>
          <p:cNvSpPr txBox="1"/>
          <p:nvPr/>
        </p:nvSpPr>
        <p:spPr>
          <a:xfrm>
            <a:off x="272193" y="2519495"/>
            <a:ext cx="26404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500" b="1" dirty="0"/>
              <a:t>Toombul-Nundah neighbourhood plan precinct boundary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C4D4C2-6432-E976-E340-F5E89EECBCB5}"/>
              </a:ext>
            </a:extLst>
          </p:cNvPr>
          <p:cNvGrpSpPr/>
          <p:nvPr/>
        </p:nvGrpSpPr>
        <p:grpSpPr>
          <a:xfrm>
            <a:off x="3045835" y="1140823"/>
            <a:ext cx="5839070" cy="3853840"/>
            <a:chOff x="-2877824" y="517340"/>
            <a:chExt cx="9144000" cy="63118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661CD0-74D1-5B71-21A6-4B83C1EB5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877824" y="517340"/>
              <a:ext cx="9144000" cy="631186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255BCA-42F2-BFB3-4735-6DDC60EA325D}"/>
                </a:ext>
              </a:extLst>
            </p:cNvPr>
            <p:cNvSpPr/>
            <p:nvPr/>
          </p:nvSpPr>
          <p:spPr>
            <a:xfrm rot="462207">
              <a:off x="1496535" y="4180094"/>
              <a:ext cx="336028" cy="396440"/>
            </a:xfrm>
            <a:prstGeom prst="rect">
              <a:avLst/>
            </a:prstGeom>
            <a:noFill/>
            <a:ln w="28575">
              <a:solidFill>
                <a:srgbClr val="33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C0AF1B1-1BC0-983C-0209-3C45E91B4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27"/>
          <a:stretch/>
        </p:blipFill>
        <p:spPr>
          <a:xfrm>
            <a:off x="3045835" y="5080065"/>
            <a:ext cx="5839071" cy="1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4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>
            <a:extLst>
              <a:ext uri="{FF2B5EF4-FFF2-40B4-BE49-F238E27FC236}">
                <a16:creationId xmlns:a16="http://schemas.microsoft.com/office/drawing/2014/main" id="{DAE0798B-159F-4352-96F8-EA7C11140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0" y="330821"/>
            <a:ext cx="446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DEVELOPMENT 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4BA522-A93A-4E88-91D3-FE2D30FECBA0}"/>
              </a:ext>
            </a:extLst>
          </p:cNvPr>
          <p:cNvSpPr txBox="1"/>
          <p:nvPr/>
        </p:nvSpPr>
        <p:spPr>
          <a:xfrm>
            <a:off x="171266" y="6438064"/>
            <a:ext cx="18576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800" b="1" dirty="0"/>
              <a:t>Figure: </a:t>
            </a:r>
            <a:r>
              <a:rPr lang="en-AU" sz="800" dirty="0"/>
              <a:t>Development Perspective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F7BED-4297-4233-9CEF-EE09A3DE34CE}"/>
              </a:ext>
            </a:extLst>
          </p:cNvPr>
          <p:cNvSpPr txBox="1"/>
          <p:nvPr/>
        </p:nvSpPr>
        <p:spPr>
          <a:xfrm>
            <a:off x="4802263" y="1830156"/>
            <a:ext cx="423446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AU" sz="1600" b="1" dirty="0"/>
              <a:t>Owner: </a:t>
            </a:r>
            <a:r>
              <a:rPr lang="en-AU" sz="1600" dirty="0">
                <a:effectLst/>
                <a:ea typeface="Times New Roman" panose="02020603050405020304" pitchFamily="18" charset="0"/>
              </a:rPr>
              <a:t>Buckland Projects Pty Ltd </a:t>
            </a:r>
          </a:p>
          <a:p>
            <a:pPr>
              <a:spcAft>
                <a:spcPts val="1200"/>
              </a:spcAft>
            </a:pPr>
            <a:r>
              <a:rPr lang="en-AU" sz="1600" b="1" dirty="0">
                <a:ea typeface="Times New Roman" panose="02020603050405020304" pitchFamily="18" charset="0"/>
              </a:rPr>
              <a:t>Applicant: </a:t>
            </a:r>
            <a:r>
              <a:rPr lang="en-AU" sz="1600" dirty="0">
                <a:effectLst/>
                <a:ea typeface="Times New Roman" panose="02020603050405020304" pitchFamily="18" charset="0"/>
              </a:rPr>
              <a:t>Urban Strategies Pty Ltd</a:t>
            </a:r>
          </a:p>
          <a:p>
            <a:pPr>
              <a:spcAft>
                <a:spcPts val="1200"/>
              </a:spcAft>
            </a:pPr>
            <a:r>
              <a:rPr lang="en-AU" sz="1600" b="1" dirty="0"/>
              <a:t>Site area: </a:t>
            </a:r>
            <a:r>
              <a:rPr lang="en-AU" sz="1600" dirty="0"/>
              <a:t>1,949m</a:t>
            </a:r>
            <a:r>
              <a:rPr lang="en-AU" sz="1800" baseline="30000" dirty="0">
                <a:effectLst/>
                <a:ea typeface="Times New Roman" panose="02020603050405020304" pitchFamily="18" charset="0"/>
              </a:rPr>
              <a:t>2</a:t>
            </a:r>
            <a:endParaRPr lang="en-AU" sz="1600" dirty="0"/>
          </a:p>
          <a:p>
            <a:pPr>
              <a:spcAft>
                <a:spcPts val="1200"/>
              </a:spcAft>
            </a:pPr>
            <a:r>
              <a:rPr lang="en-AU" sz="1600" b="1" dirty="0"/>
              <a:t>Category of assessment: </a:t>
            </a:r>
            <a:r>
              <a:rPr lang="en-AU" sz="1600" dirty="0"/>
              <a:t>Impact assessable </a:t>
            </a:r>
          </a:p>
          <a:p>
            <a:pPr>
              <a:spcAft>
                <a:spcPts val="1200"/>
              </a:spcAft>
            </a:pPr>
            <a:r>
              <a:rPr lang="en-AU" sz="1600" b="1" dirty="0"/>
              <a:t>Land use: </a:t>
            </a:r>
            <a:r>
              <a:rPr lang="en-AU" sz="1600" dirty="0"/>
              <a:t>Material change of use – Multiple Dwelling (84 units), and Centre Activities (Shop, Office, Food and Drink Outlet, Bar and Hotel)</a:t>
            </a:r>
          </a:p>
          <a:p>
            <a:pPr>
              <a:spcAft>
                <a:spcPts val="1200"/>
              </a:spcAft>
            </a:pPr>
            <a:r>
              <a:rPr lang="en-AU" sz="1600" b="1" dirty="0"/>
              <a:t>Built Form: </a:t>
            </a:r>
            <a:r>
              <a:rPr lang="en-AU" sz="1600" dirty="0"/>
              <a:t>11 storeys in height including a two (2) storey podium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88CC4-110A-A981-F15D-90A0169B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66" y="1191891"/>
            <a:ext cx="4519681" cy="52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39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379F29-7EA0-0896-2B09-C41679677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0"/>
          <a:stretch/>
        </p:blipFill>
        <p:spPr>
          <a:xfrm>
            <a:off x="213159" y="1596407"/>
            <a:ext cx="4513990" cy="4000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DF9FB-8EE4-C01A-A437-386617144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7" r="1" b="4645"/>
          <a:stretch/>
        </p:blipFill>
        <p:spPr>
          <a:xfrm>
            <a:off x="4805330" y="1587170"/>
            <a:ext cx="4194884" cy="4027423"/>
          </a:xfrm>
          <a:prstGeom prst="rect">
            <a:avLst/>
          </a:prstGeom>
        </p:spPr>
      </p:pic>
      <p:sp>
        <p:nvSpPr>
          <p:cNvPr id="7" name="Rectangle 23">
            <a:extLst>
              <a:ext uri="{FF2B5EF4-FFF2-40B4-BE49-F238E27FC236}">
                <a16:creationId xmlns:a16="http://schemas.microsoft.com/office/drawing/2014/main" id="{5D749BD1-8A0B-DC62-1CBC-E9EC5A7EB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36170" y="330821"/>
            <a:ext cx="4964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CHANGE TO THE APPLICATION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3F8649-0533-96A8-7BE3-E7FC54AFEC96}"/>
              </a:ext>
            </a:extLst>
          </p:cNvPr>
          <p:cNvSpPr txBox="1"/>
          <p:nvPr/>
        </p:nvSpPr>
        <p:spPr>
          <a:xfrm>
            <a:off x="213159" y="5598412"/>
            <a:ext cx="18576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800" b="1" dirty="0"/>
              <a:t>Figure: </a:t>
            </a:r>
            <a:r>
              <a:rPr lang="en-AU" sz="800" dirty="0"/>
              <a:t>Original proposed built 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8B1D8B-0860-C5D4-CADA-69D3D65D3DC4}"/>
              </a:ext>
            </a:extLst>
          </p:cNvPr>
          <p:cNvSpPr txBox="1"/>
          <p:nvPr/>
        </p:nvSpPr>
        <p:spPr>
          <a:xfrm>
            <a:off x="4727149" y="5635537"/>
            <a:ext cx="18576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800" b="1" dirty="0"/>
              <a:t>Figure: </a:t>
            </a:r>
            <a:r>
              <a:rPr lang="en-AU" sz="800" dirty="0"/>
              <a:t>Approved built form</a:t>
            </a:r>
          </a:p>
        </p:txBody>
      </p:sp>
    </p:spTree>
    <p:extLst>
      <p:ext uri="{BB962C8B-B14F-4D97-AF65-F5344CB8AC3E}">
        <p14:creationId xmlns:p14="http://schemas.microsoft.com/office/powerpoint/2010/main" val="3501491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>
            <a:extLst>
              <a:ext uri="{FF2B5EF4-FFF2-40B4-BE49-F238E27FC236}">
                <a16:creationId xmlns:a16="http://schemas.microsoft.com/office/drawing/2014/main" id="{C7CE9798-0EA2-49D7-A9D8-DCB866275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64731" y="330821"/>
            <a:ext cx="446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DEVELOPMENT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53432-646D-4043-BD59-3ACD227271A7}"/>
              </a:ext>
            </a:extLst>
          </p:cNvPr>
          <p:cNvSpPr txBox="1"/>
          <p:nvPr/>
        </p:nvSpPr>
        <p:spPr>
          <a:xfrm>
            <a:off x="3535892" y="6641396"/>
            <a:ext cx="18576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800" b="1" dirty="0"/>
              <a:t>Figure: </a:t>
            </a:r>
            <a:r>
              <a:rPr lang="en-AU" sz="800" dirty="0"/>
              <a:t>Development perspective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7F382-C041-4702-AF89-69E8286DD845}"/>
              </a:ext>
            </a:extLst>
          </p:cNvPr>
          <p:cNvSpPr txBox="1"/>
          <p:nvPr/>
        </p:nvSpPr>
        <p:spPr>
          <a:xfrm>
            <a:off x="463020" y="1300383"/>
            <a:ext cx="4566179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AU" b="1" dirty="0"/>
              <a:t>Development details:</a:t>
            </a:r>
            <a:endParaRPr lang="en-AU" dirty="0"/>
          </a:p>
          <a:p>
            <a:pPr marL="361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11 storeys in height </a:t>
            </a:r>
          </a:p>
          <a:p>
            <a:pPr marL="992188" lvl="2" indent="-285750">
              <a:buFont typeface="Arial" panose="020B0604020202020204" pitchFamily="34" charset="0"/>
              <a:buChar char="•"/>
            </a:pPr>
            <a:r>
              <a:rPr lang="en-AU" sz="1600" dirty="0"/>
              <a:t>Four (4) basement levels</a:t>
            </a:r>
          </a:p>
          <a:p>
            <a:pPr marL="992188" lvl="2" indent="-285750">
              <a:buFont typeface="Arial" panose="020B0604020202020204" pitchFamily="34" charset="0"/>
              <a:buChar char="•"/>
            </a:pPr>
            <a:r>
              <a:rPr lang="en-AU" sz="1600" dirty="0"/>
              <a:t>Two (2) storey podium containing centre activities</a:t>
            </a:r>
          </a:p>
          <a:p>
            <a:pPr marL="992188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Nine (9) storey tower </a:t>
            </a:r>
          </a:p>
          <a:p>
            <a:pPr marL="992188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Rooftop garden </a:t>
            </a:r>
          </a:p>
          <a:p>
            <a:pPr marL="361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1,547m</a:t>
            </a:r>
            <a:r>
              <a:rPr lang="en-AU" sz="16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en-AU" sz="1600" dirty="0"/>
              <a:t> commercial gross floor area, split into six (6) tenancies</a:t>
            </a:r>
          </a:p>
          <a:p>
            <a:pPr marL="361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High quality design features that achieve architectural excellence and respond to the “Buildings that Breathe” design guidelines </a:t>
            </a:r>
          </a:p>
          <a:p>
            <a:pPr marL="534988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9994A-9589-EDD6-2FE1-2ECE2CF38075}"/>
              </a:ext>
            </a:extLst>
          </p:cNvPr>
          <p:cNvSpPr txBox="1"/>
          <p:nvPr/>
        </p:nvSpPr>
        <p:spPr>
          <a:xfrm>
            <a:off x="6183088" y="6644426"/>
            <a:ext cx="18576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800" b="1" dirty="0"/>
              <a:t>Figure: </a:t>
            </a:r>
            <a:r>
              <a:rPr lang="en-AU" sz="800" dirty="0"/>
              <a:t>Development elevation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A794E5-4441-2188-8A2E-5A5313DC2ADD}"/>
              </a:ext>
            </a:extLst>
          </p:cNvPr>
          <p:cNvGrpSpPr/>
          <p:nvPr/>
        </p:nvGrpSpPr>
        <p:grpSpPr>
          <a:xfrm>
            <a:off x="1993872" y="5095438"/>
            <a:ext cx="2253971" cy="1314581"/>
            <a:chOff x="6046492" y="1789563"/>
            <a:chExt cx="2253971" cy="1314581"/>
          </a:xfrm>
        </p:grpSpPr>
        <p:pic>
          <p:nvPicPr>
            <p:cNvPr id="25" name="Picture 2" descr="Car icon. Black car icon isolated on white , #AD, #Black, #icon, #Car,  #white, #isolated #ad | Car icons, Black car, Icon">
              <a:extLst>
                <a:ext uri="{FF2B5EF4-FFF2-40B4-BE49-F238E27FC236}">
                  <a16:creationId xmlns:a16="http://schemas.microsoft.com/office/drawing/2014/main" id="{7F41701B-AF66-8B64-D2D4-FA5D446F0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492" y="1789563"/>
              <a:ext cx="617869" cy="617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563 Electric Bike Illustrations &amp; Clip Art">
              <a:extLst>
                <a:ext uri="{FF2B5EF4-FFF2-40B4-BE49-F238E27FC236}">
                  <a16:creationId xmlns:a16="http://schemas.microsoft.com/office/drawing/2014/main" id="{C71A105F-4E91-C632-47FB-DC92F0FF4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067" y="2765590"/>
              <a:ext cx="511690" cy="333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AB2B81-0EEE-8829-CB53-ED1D628BD25E}"/>
                </a:ext>
              </a:extLst>
            </p:cNvPr>
            <p:cNvSpPr txBox="1"/>
            <p:nvPr/>
          </p:nvSpPr>
          <p:spPr>
            <a:xfrm>
              <a:off x="6748006" y="1852369"/>
              <a:ext cx="15524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/>
                <a:t>147 resident</a:t>
              </a:r>
            </a:p>
            <a:p>
              <a:r>
                <a:rPr lang="en-AU" sz="1600" dirty="0"/>
                <a:t>21 visitor</a:t>
              </a:r>
            </a:p>
            <a:p>
              <a:r>
                <a:rPr lang="en-AU" sz="1600" dirty="0"/>
                <a:t>39 commercial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8707ED-3A25-62F2-649B-5615021F10D8}"/>
                </a:ext>
              </a:extLst>
            </p:cNvPr>
            <p:cNvSpPr txBox="1"/>
            <p:nvPr/>
          </p:nvSpPr>
          <p:spPr>
            <a:xfrm>
              <a:off x="6748006" y="2765590"/>
              <a:ext cx="15524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/>
                <a:t>Minimum 116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442D69-1848-B928-085E-46FB54A28D89}"/>
              </a:ext>
            </a:extLst>
          </p:cNvPr>
          <p:cNvSpPr txBox="1"/>
          <p:nvPr/>
        </p:nvSpPr>
        <p:spPr>
          <a:xfrm>
            <a:off x="247519" y="5425134"/>
            <a:ext cx="155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venir Next LT Pro" panose="020B0504020202020204" pitchFamily="34" charset="0"/>
              </a:rPr>
              <a:t>Parking Provision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F88293-7F20-D5FB-DC79-A60B1C8F3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939" y="1099405"/>
            <a:ext cx="3919427" cy="575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4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3">
            <a:extLst>
              <a:ext uri="{FF2B5EF4-FFF2-40B4-BE49-F238E27FC236}">
                <a16:creationId xmlns:a16="http://schemas.microsoft.com/office/drawing/2014/main" id="{D37DDBE4-591C-40F2-8472-34283DAB0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64731" y="330821"/>
            <a:ext cx="446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400" kern="0" dirty="0">
                <a:solidFill>
                  <a:srgbClr val="000000"/>
                </a:solidFill>
                <a:latin typeface="+mj-lt"/>
              </a:rPr>
              <a:t>BEDROOM MIX</a:t>
            </a:r>
            <a:endParaRPr kumimoji="0" lang="en-AU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8EE68-8107-4720-8F86-F9BD320CF560}"/>
              </a:ext>
            </a:extLst>
          </p:cNvPr>
          <p:cNvSpPr txBox="1"/>
          <p:nvPr/>
        </p:nvSpPr>
        <p:spPr>
          <a:xfrm>
            <a:off x="4746510" y="1433455"/>
            <a:ext cx="4750809" cy="3662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Provides </a:t>
            </a:r>
            <a:r>
              <a:rPr lang="en-AU" b="1" dirty="0"/>
              <a:t>84 </a:t>
            </a:r>
            <a:r>
              <a:rPr lang="en-AU" dirty="0"/>
              <a:t>dwellings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AU" sz="1600" dirty="0"/>
              <a:t>28 x 1 bedroom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Approx. 56</a:t>
            </a:r>
            <a:r>
              <a:rPr lang="en-AU" dirty="0">
                <a:effectLst/>
                <a:ea typeface="Times New Roman" panose="02020603050405020304" pitchFamily="18" charset="0"/>
              </a:rPr>
              <a:t>m</a:t>
            </a:r>
            <a:r>
              <a:rPr lang="en-AU" baseline="30000" dirty="0">
                <a:effectLst/>
                <a:ea typeface="Times New Roman" panose="02020603050405020304" pitchFamily="18" charset="0"/>
              </a:rPr>
              <a:t>2</a:t>
            </a:r>
            <a:endParaRPr lang="en-AU" sz="1600" dirty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AU" sz="1600" dirty="0"/>
              <a:t>20 x 2 bedroom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Approx. 77</a:t>
            </a:r>
            <a:r>
              <a:rPr lang="en-AU" dirty="0">
                <a:effectLst/>
                <a:ea typeface="Times New Roman" panose="02020603050405020304" pitchFamily="18" charset="0"/>
              </a:rPr>
              <a:t>m</a:t>
            </a:r>
            <a:r>
              <a:rPr lang="en-AU" baseline="30000" dirty="0">
                <a:effectLst/>
                <a:ea typeface="Times New Roman" panose="02020603050405020304" pitchFamily="18" charset="0"/>
              </a:rPr>
              <a:t>2</a:t>
            </a:r>
            <a:endParaRPr lang="en-AU" sz="1600" dirty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AU" sz="1600" dirty="0"/>
              <a:t>25 x 3 bedroom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Approx. 114m</a:t>
            </a:r>
            <a:r>
              <a:rPr lang="en-AU" baseline="30000" dirty="0"/>
              <a:t>2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AU" sz="1600" dirty="0"/>
              <a:t>11 x 4 bedroom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dirty="0"/>
              <a:t>Approx. 194m</a:t>
            </a:r>
            <a:r>
              <a:rPr lang="en-AU" baseline="30000" dirty="0"/>
              <a:t>2</a:t>
            </a:r>
          </a:p>
          <a:p>
            <a:pPr lvl="2">
              <a:spcAft>
                <a:spcPts val="600"/>
              </a:spcAft>
            </a:pPr>
            <a:endParaRPr lang="en-AU" sz="1600" dirty="0"/>
          </a:p>
          <a:p>
            <a:pPr marL="381000" lvl="1" indent="-285750">
              <a:buFont typeface="Arial" panose="020B0604020202020204" pitchFamily="34" charset="0"/>
              <a:buChar char="•"/>
            </a:pPr>
            <a:r>
              <a:rPr lang="en-AU" dirty="0"/>
              <a:t>Suitable for down sizers, young professionals and/or families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4534A-2611-F1FC-DCF9-72D21D0C45C0}"/>
              </a:ext>
            </a:extLst>
          </p:cNvPr>
          <p:cNvSpPr txBox="1"/>
          <p:nvPr/>
        </p:nvSpPr>
        <p:spPr>
          <a:xfrm>
            <a:off x="288227" y="6282529"/>
            <a:ext cx="18576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800" b="1" dirty="0"/>
              <a:t>Figure: </a:t>
            </a:r>
            <a:r>
              <a:rPr lang="en-AU" sz="800" dirty="0"/>
              <a:t>Floor plan level 7 floor plan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D9FD5-A0A3-6709-B449-605F60772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7" y="1200017"/>
            <a:ext cx="4109265" cy="508251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CC8EAA8-DEC3-F591-827A-A75568B9BD7C}"/>
              </a:ext>
            </a:extLst>
          </p:cNvPr>
          <p:cNvGrpSpPr/>
          <p:nvPr/>
        </p:nvGrpSpPr>
        <p:grpSpPr>
          <a:xfrm>
            <a:off x="4601919" y="5648713"/>
            <a:ext cx="2698240" cy="506357"/>
            <a:chOff x="4939821" y="5947863"/>
            <a:chExt cx="3015582" cy="506357"/>
          </a:xfrm>
        </p:grpSpPr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9270B057-A6AE-0DC2-EF3B-A3C29629E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5717" y="5947863"/>
              <a:ext cx="2839686" cy="50635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</a:pPr>
              <a:r>
                <a:rPr lang="en-AU" sz="1100" dirty="0">
                  <a:latin typeface="Avenir Next LT Pro" panose="020B0504020202020204" pitchFamily="34" charset="0"/>
                  <a:cs typeface="Times New Roman" panose="02020603050405020304" pitchFamily="18" charset="0"/>
                </a:rPr>
                <a:t>4 bedroom</a:t>
              </a:r>
            </a:p>
            <a:p>
              <a:pPr>
                <a:lnSpc>
                  <a:spcPct val="115000"/>
                </a:lnSpc>
                <a:spcBef>
                  <a:spcPts val="300"/>
                </a:spcBef>
              </a:pPr>
              <a:r>
                <a:rPr lang="en-AU" sz="1100" dirty="0">
                  <a:effectLst/>
                  <a:latin typeface="Avenir Next LT Pro" panose="020B05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bedroom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ACEC9F-7D4C-7B8D-B476-7CE904611235}"/>
                </a:ext>
              </a:extLst>
            </p:cNvPr>
            <p:cNvSpPr/>
            <p:nvPr/>
          </p:nvSpPr>
          <p:spPr>
            <a:xfrm>
              <a:off x="4939821" y="5953484"/>
              <a:ext cx="175895" cy="161290"/>
            </a:xfrm>
            <a:prstGeom prst="rect">
              <a:avLst/>
            </a:prstGeom>
            <a:solidFill>
              <a:srgbClr val="F8D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4AE38B8-D36B-6C47-5FA4-4FA8209EBC15}"/>
              </a:ext>
            </a:extLst>
          </p:cNvPr>
          <p:cNvSpPr/>
          <p:nvPr/>
        </p:nvSpPr>
        <p:spPr>
          <a:xfrm>
            <a:off x="4601922" y="5917977"/>
            <a:ext cx="157385" cy="161290"/>
          </a:xfrm>
          <a:prstGeom prst="rect">
            <a:avLst/>
          </a:prstGeom>
          <a:solidFill>
            <a:srgbClr val="E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3C2710-29B7-A5BA-8120-84A93CDE8E4A}"/>
              </a:ext>
            </a:extLst>
          </p:cNvPr>
          <p:cNvSpPr/>
          <p:nvPr/>
        </p:nvSpPr>
        <p:spPr>
          <a:xfrm>
            <a:off x="5793652" y="5674690"/>
            <a:ext cx="157385" cy="161290"/>
          </a:xfrm>
          <a:prstGeom prst="rect">
            <a:avLst/>
          </a:prstGeom>
          <a:solidFill>
            <a:srgbClr val="CD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BC47EF-746C-ABD6-1060-FB5550D249BF}"/>
              </a:ext>
            </a:extLst>
          </p:cNvPr>
          <p:cNvSpPr/>
          <p:nvPr/>
        </p:nvSpPr>
        <p:spPr>
          <a:xfrm>
            <a:off x="5793652" y="5929425"/>
            <a:ext cx="157385" cy="161290"/>
          </a:xfrm>
          <a:prstGeom prst="rect">
            <a:avLst/>
          </a:prstGeom>
          <a:solidFill>
            <a:srgbClr val="FF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8E517C-105A-9C5D-AFB2-A455CB111BFF}"/>
              </a:ext>
            </a:extLst>
          </p:cNvPr>
          <p:cNvSpPr txBox="1"/>
          <p:nvPr/>
        </p:nvSpPr>
        <p:spPr>
          <a:xfrm>
            <a:off x="4472303" y="5348725"/>
            <a:ext cx="1390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Legend 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886F1-001C-9510-E592-16FB4B63CD48}"/>
              </a:ext>
            </a:extLst>
          </p:cNvPr>
          <p:cNvSpPr txBox="1"/>
          <p:nvPr/>
        </p:nvSpPr>
        <p:spPr>
          <a:xfrm>
            <a:off x="5951037" y="5648712"/>
            <a:ext cx="4748212" cy="506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AU" sz="11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bedroom </a:t>
            </a:r>
          </a:p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AU" sz="1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bedroom </a:t>
            </a:r>
          </a:p>
        </p:txBody>
      </p:sp>
    </p:spTree>
    <p:extLst>
      <p:ext uri="{BB962C8B-B14F-4D97-AF65-F5344CB8AC3E}">
        <p14:creationId xmlns:p14="http://schemas.microsoft.com/office/powerpoint/2010/main" val="2412216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839B7D-B5FE-9531-E7D2-E89B52586EDF}"/>
              </a:ext>
            </a:extLst>
          </p:cNvPr>
          <p:cNvSpPr txBox="1"/>
          <p:nvPr/>
        </p:nvSpPr>
        <p:spPr>
          <a:xfrm>
            <a:off x="269199" y="1607286"/>
            <a:ext cx="4576354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P</a:t>
            </a:r>
            <a:r>
              <a:rPr lang="en-AU" sz="1800" dirty="0">
                <a:effectLst/>
              </a:rPr>
              <a:t>rivate open space areas range between 12m</a:t>
            </a:r>
            <a:r>
              <a:rPr lang="en-AU" baseline="30000" dirty="0"/>
              <a:t>2</a:t>
            </a:r>
            <a:r>
              <a:rPr lang="en-AU" sz="1800" dirty="0">
                <a:effectLst/>
              </a:rPr>
              <a:t> – 77m</a:t>
            </a:r>
            <a:r>
              <a:rPr lang="en-AU" baseline="30000" dirty="0"/>
              <a:t>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Active and passive communal open space</a:t>
            </a:r>
            <a:r>
              <a:rPr lang="en-AU" dirty="0">
                <a:solidFill>
                  <a:srgbClr val="FF0000"/>
                </a:solidFill>
              </a:rPr>
              <a:t>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Swimming pool provided on the level 2 podium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Rooftop garden provided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Undercover BBQ facilities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Sun lounge deck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Recreational deck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Herb and Vegetable garden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Compost bin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Containerised planting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1FB0420A-5838-6E2F-0D27-843D888C7A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278726" y="355264"/>
            <a:ext cx="5023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400" kern="0" dirty="0">
                <a:solidFill>
                  <a:srgbClr val="000000"/>
                </a:solidFill>
                <a:latin typeface="+mj-lt"/>
              </a:rPr>
              <a:t>RECREATIONAL AREAS</a:t>
            </a:r>
            <a:endParaRPr kumimoji="0" lang="en-AU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BF57B0-8E59-BF2C-DFDA-6160B4A9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29" y="1187521"/>
            <a:ext cx="4441371" cy="5524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8FD959-D6EF-9DE5-CD2A-625DE7CE4CB1}"/>
              </a:ext>
            </a:extLst>
          </p:cNvPr>
          <p:cNvSpPr txBox="1"/>
          <p:nvPr/>
        </p:nvSpPr>
        <p:spPr>
          <a:xfrm>
            <a:off x="8023535" y="6669715"/>
            <a:ext cx="18576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b="1" dirty="0"/>
              <a:t>Figure: </a:t>
            </a:r>
            <a:r>
              <a:rPr lang="en-AU" sz="800" dirty="0"/>
              <a:t>Rooftop plan</a:t>
            </a:r>
          </a:p>
        </p:txBody>
      </p:sp>
    </p:spTree>
    <p:extLst>
      <p:ext uri="{BB962C8B-B14F-4D97-AF65-F5344CB8AC3E}">
        <p14:creationId xmlns:p14="http://schemas.microsoft.com/office/powerpoint/2010/main" val="2173121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4D24020CC2E946846C9FA48494B024" ma:contentTypeVersion="11" ma:contentTypeDescription="Create a new document." ma:contentTypeScope="" ma:versionID="ebc6b3f768468b91c9df53872bc24a39">
  <xsd:schema xmlns:xsd="http://www.w3.org/2001/XMLSchema" xmlns:xs="http://www.w3.org/2001/XMLSchema" xmlns:p="http://schemas.microsoft.com/office/2006/metadata/properties" xmlns:ns3="ec041b6f-4ebf-4653-95ab-6d44fcec9f9e" xmlns:ns4="843b94d9-f7af-427f-944c-422492f4d55e" targetNamespace="http://schemas.microsoft.com/office/2006/metadata/properties" ma:root="true" ma:fieldsID="ba9a4b54354709581aeb2f4f24be8de0" ns3:_="" ns4:_="">
    <xsd:import namespace="ec041b6f-4ebf-4653-95ab-6d44fcec9f9e"/>
    <xsd:import namespace="843b94d9-f7af-427f-944c-422492f4d5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041b6f-4ebf-4653-95ab-6d44fcec9f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b94d9-f7af-427f-944c-422492f4d55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c041b6f-4ebf-4653-95ab-6d44fcec9f9e" xsi:nil="true"/>
  </documentManagement>
</p:properties>
</file>

<file path=customXml/itemProps1.xml><?xml version="1.0" encoding="utf-8"?>
<ds:datastoreItem xmlns:ds="http://schemas.openxmlformats.org/officeDocument/2006/customXml" ds:itemID="{304D3736-51D3-484A-81BD-D5F850142F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041b6f-4ebf-4653-95ab-6d44fcec9f9e"/>
    <ds:schemaRef ds:uri="843b94d9-f7af-427f-944c-422492f4d5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DAB22F-76DF-4792-B403-399669A3CA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1F3542-9819-4298-8ADF-CA40740466E6}">
  <ds:schemaRefs>
    <ds:schemaRef ds:uri="http://purl.org/dc/elements/1.1/"/>
    <ds:schemaRef ds:uri="http://schemas.microsoft.com/office/2006/documentManagement/types"/>
    <ds:schemaRef ds:uri="http://www.w3.org/XML/1998/namespace"/>
    <ds:schemaRef ds:uri="843b94d9-f7af-427f-944c-422492f4d55e"/>
    <ds:schemaRef ds:uri="http://purl.org/dc/terms/"/>
    <ds:schemaRef ds:uri="ec041b6f-4ebf-4653-95ab-6d44fcec9f9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9041</TotalTime>
  <Words>805</Words>
  <Application>Microsoft Office PowerPoint</Application>
  <PresentationFormat>On-screen Show (4:3)</PresentationFormat>
  <Paragraphs>136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(body)</vt:lpstr>
      <vt:lpstr>Avenir Next LT Pro</vt:lpstr>
      <vt:lpstr>Calibri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DEVELOPMENT OVERVIEW</vt:lpstr>
      <vt:lpstr>CHANGE TO THE APPLICATION</vt:lpstr>
      <vt:lpstr>DEVELOPMENT OVERVIEW</vt:lpstr>
      <vt:lpstr>BEDROOM MIX</vt:lpstr>
      <vt:lpstr>RECREATIONAL AREAS</vt:lpstr>
      <vt:lpstr>CENTRE ACTIVITES </vt:lpstr>
      <vt:lpstr>BUILT FORM</vt:lpstr>
      <vt:lpstr>STREETSCAPE ACTIVATION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Alena McLeish</cp:lastModifiedBy>
  <cp:revision>138</cp:revision>
  <dcterms:created xsi:type="dcterms:W3CDTF">2017-08-31T00:54:40Z</dcterms:created>
  <dcterms:modified xsi:type="dcterms:W3CDTF">2023-05-08T00:41:02Z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b1ee035-5707-4242-a1ea-c505f8033d0a_Enabled">
    <vt:lpwstr>true</vt:lpwstr>
  </property>
  <property fmtid="{D5CDD505-2E9C-101B-9397-08002B2CF9AE}" pid="3" name="MSIP_Label_8b1ee035-5707-4242-a1ea-c505f8033d0a_SetDate">
    <vt:lpwstr>2022-08-03T00:58:43Z</vt:lpwstr>
  </property>
  <property fmtid="{D5CDD505-2E9C-101B-9397-08002B2CF9AE}" pid="4" name="MSIP_Label_8b1ee035-5707-4242-a1ea-c505f8033d0a_Method">
    <vt:lpwstr>Standard</vt:lpwstr>
  </property>
  <property fmtid="{D5CDD505-2E9C-101B-9397-08002B2CF9AE}" pid="5" name="MSIP_Label_8b1ee035-5707-4242-a1ea-c505f8033d0a_Name">
    <vt:lpwstr>OFFICIAL</vt:lpwstr>
  </property>
  <property fmtid="{D5CDD505-2E9C-101B-9397-08002B2CF9AE}" pid="6" name="MSIP_Label_8b1ee035-5707-4242-a1ea-c505f8033d0a_SiteId">
    <vt:lpwstr>a47f8d5a-a5f2-4813-a71a-f0d70679e236</vt:lpwstr>
  </property>
  <property fmtid="{D5CDD505-2E9C-101B-9397-08002B2CF9AE}" pid="7" name="MSIP_Label_8b1ee035-5707-4242-a1ea-c505f8033d0a_ActionId">
    <vt:lpwstr>c0a550cb-248c-498d-9a7f-2e64ab67e8a7</vt:lpwstr>
  </property>
  <property fmtid="{D5CDD505-2E9C-101B-9397-08002B2CF9AE}" pid="8" name="MSIP_Label_8b1ee035-5707-4242-a1ea-c505f8033d0a_ContentBits">
    <vt:lpwstr>2</vt:lpwstr>
  </property>
  <property fmtid="{D5CDD505-2E9C-101B-9397-08002B2CF9AE}" pid="9" name="ClassificationContentMarkingFooterLocations">
    <vt:lpwstr>Office Theme:8\Custom Design:9\1_Custom Design:9</vt:lpwstr>
  </property>
  <property fmtid="{D5CDD505-2E9C-101B-9397-08002B2CF9AE}" pid="10" name="ClassificationContentMarkingFooterText">
    <vt:lpwstr>SECURITY LABEL: OFFICIAL</vt:lpwstr>
  </property>
  <property fmtid="{D5CDD505-2E9C-101B-9397-08002B2CF9AE}" pid="11" name="ContentTypeId">
    <vt:lpwstr>0x010100FD4D24020CC2E946846C9FA48494B024</vt:lpwstr>
  </property>
</Properties>
</file>