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680" r:id="rId5"/>
  </p:sldMasterIdLst>
  <p:notesMasterIdLst>
    <p:notesMasterId r:id="rId17"/>
  </p:notesMasterIdLst>
  <p:sldIdLst>
    <p:sldId id="282" r:id="rId6"/>
    <p:sldId id="281" r:id="rId7"/>
    <p:sldId id="293" r:id="rId8"/>
    <p:sldId id="294" r:id="rId9"/>
    <p:sldId id="295" r:id="rId10"/>
    <p:sldId id="302" r:id="rId11"/>
    <p:sldId id="299" r:id="rId12"/>
    <p:sldId id="303" r:id="rId13"/>
    <p:sldId id="300" r:id="rId14"/>
    <p:sldId id="304" r:id="rId15"/>
    <p:sldId id="271" r:id="rId16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ystle" initials="K" lastIdx="4" clrIdx="0">
    <p:extLst>
      <p:ext uri="{19B8F6BF-5375-455C-9EA6-DF929625EA0E}">
        <p15:presenceInfo xmlns:p15="http://schemas.microsoft.com/office/powerpoint/2012/main" userId="S::Krystle.Rushbrook@brisbane.qld.gov.au::34b48f99-9cbd-429a-9298-f758362df19e" providerId="AD"/>
      </p:ext>
    </p:extLst>
  </p:cmAuthor>
  <p:cmAuthor id="2" name="Jamie Hall" initials="JH" lastIdx="6" clrIdx="1">
    <p:extLst>
      <p:ext uri="{19B8F6BF-5375-455C-9EA6-DF929625EA0E}">
        <p15:presenceInfo xmlns:p15="http://schemas.microsoft.com/office/powerpoint/2012/main" userId="S::Jamie.Hall@brisbane.qld.gov.au::761eb5ac-b8b3-4821-9b9f-be4886952e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0"/>
    <p:restoredTop sz="93655" autoAdjust="0"/>
  </p:normalViewPr>
  <p:slideViewPr>
    <p:cSldViewPr snapToGrid="0" snapToObjects="1">
      <p:cViewPr varScale="1">
        <p:scale>
          <a:sx n="103" d="100"/>
          <a:sy n="103" d="100"/>
        </p:scale>
        <p:origin x="16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7DB16-D6F7-434E-A232-3C5B1F782A74}" type="datetimeFigureOut">
              <a:rPr lang="en-AU" smtClean="0"/>
              <a:t>8/05/2023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F92B9-595B-4760-BC04-A1980C794CE3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3083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F92B9-595B-4760-BC04-A1980C794CE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337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92B9-595B-4760-BC04-A1980C794CE3}" type="slidenum">
              <a:rPr lang="en-AU" smtClean="0"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73129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92B9-595B-4760-BC04-A1980C794CE3}" type="slidenum">
              <a:rPr lang="en-AU" smtClean="0"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0252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92B9-595B-4760-BC04-A1980C794CE3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4866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92B9-595B-4760-BC04-A1980C794CE3}" type="slidenum">
              <a:rPr lang="en-AU" smtClean="0"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62969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92B9-595B-4760-BC04-A1980C794CE3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9504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AU" altLang="en-US" sz="1200" kern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92B9-595B-4760-BC04-A1980C794CE3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635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 sz="1200" kern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92B9-595B-4760-BC04-A1980C794CE3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4728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92B9-595B-4760-BC04-A1980C794CE3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41697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92B9-595B-4760-BC04-A1980C794CE3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0038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92B9-595B-4760-BC04-A1980C794CE3}" type="slidenum">
              <a:rPr lang="en-AU" smtClean="0"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965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94177" y="2012790"/>
            <a:ext cx="4352607" cy="2019948"/>
          </a:xfrm>
          <a:prstGeom prst="rect">
            <a:avLst/>
          </a:prstGeom>
        </p:spPr>
        <p:txBody>
          <a:bodyPr/>
          <a:lstStyle>
            <a:lvl1pPr algn="l">
              <a:defRPr sz="3000" b="1" baseline="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4B49-3BDD-4521-9C24-C9B739AC8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44389A-69CC-3603-66FD-30F9BCDC11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722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 userDrawn="1"/>
        </p:nvSpPr>
        <p:spPr>
          <a:xfrm>
            <a:off x="366919" y="304544"/>
            <a:ext cx="4486275" cy="733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66713" y="367736"/>
            <a:ext cx="8187627" cy="486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66713" y="1341438"/>
            <a:ext cx="8460764" cy="43266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366919" y="1343008"/>
            <a:ext cx="8454695" cy="36715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66713" y="367736"/>
            <a:ext cx="8187627" cy="486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6919" y="1339576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86469" y="1339576"/>
            <a:ext cx="446445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66713" y="367736"/>
            <a:ext cx="8187627" cy="486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6919" y="1298205"/>
            <a:ext cx="3868737" cy="4543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66919" y="1899377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365831" y="1298205"/>
            <a:ext cx="4485092" cy="4543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365831" y="1899377"/>
            <a:ext cx="448509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6919" y="376683"/>
            <a:ext cx="5476875" cy="4693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3E23A3-9FA0-9C4F-90F9-B25CB0437D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66920" y="1342292"/>
            <a:ext cx="4059032" cy="4394933"/>
          </a:xfrm>
          <a:prstGeom prst="rect">
            <a:avLst/>
          </a:prstGeom>
        </p:spPr>
        <p:txBody>
          <a:bodyPr numCol="1"/>
          <a:lstStyle/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 rot="21218910">
            <a:off x="5108820" y="1777219"/>
            <a:ext cx="3376912" cy="337691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66920" y="344055"/>
            <a:ext cx="5862638" cy="461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6713" y="1289538"/>
            <a:ext cx="8472486" cy="5392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 baseline="0"/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72574" y="1904996"/>
            <a:ext cx="8466625" cy="3809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66713" y="367736"/>
            <a:ext cx="8187627" cy="486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66713" y="1298942"/>
            <a:ext cx="3331918" cy="529860"/>
          </a:xfrm>
          <a:prstGeom prst="rect">
            <a:avLst/>
          </a:prstGeom>
        </p:spPr>
        <p:txBody>
          <a:bodyPr anchor="b"/>
          <a:lstStyle>
            <a:lvl1pPr>
              <a:defRPr sz="2800" b="1" i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787" y="1298942"/>
            <a:ext cx="4963135" cy="43867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66713" y="1922585"/>
            <a:ext cx="3331918" cy="37631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66713" y="367736"/>
            <a:ext cx="8187627" cy="486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1298943"/>
            <a:ext cx="4968998" cy="438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66713" y="367736"/>
            <a:ext cx="8187627" cy="486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66713" y="1298942"/>
            <a:ext cx="3331918" cy="529860"/>
          </a:xfrm>
          <a:prstGeom prst="rect">
            <a:avLst/>
          </a:prstGeom>
        </p:spPr>
        <p:txBody>
          <a:bodyPr anchor="b"/>
          <a:lstStyle>
            <a:lvl1pPr>
              <a:defRPr sz="2800" b="1" i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66713" y="1922585"/>
            <a:ext cx="3331918" cy="37631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1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A01613-9C3D-32A8-E7AF-202D78845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670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cid:006B8B24-9803-425D-8953-0BFEFB51C51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76" y="3095906"/>
            <a:ext cx="4851105" cy="3074811"/>
          </a:xfrm>
        </p:spPr>
        <p:txBody>
          <a:bodyPr/>
          <a:lstStyle/>
          <a:p>
            <a:br>
              <a:rPr lang="en-AU" sz="2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400" b="0" dirty="0">
                <a:latin typeface="Arial" panose="020B0604020202020204" pitchFamily="34" charset="0"/>
                <a:cs typeface="Arial" panose="020B0604020202020204" pitchFamily="34" charset="0"/>
              </a:rPr>
              <a:t>Mosquito Management</a:t>
            </a:r>
            <a:br>
              <a:rPr lang="en-AU" altLang="en-US" sz="2400" b="0" dirty="0"/>
            </a:br>
            <a:br>
              <a:rPr lang="en-AU" sz="2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sz="17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sz="17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0CF1F-7B2D-473C-B3EA-C433A041BD46}"/>
              </a:ext>
            </a:extLst>
          </p:cNvPr>
          <p:cNvSpPr txBox="1"/>
          <p:nvPr/>
        </p:nvSpPr>
        <p:spPr>
          <a:xfrm>
            <a:off x="1778000" y="952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047D3E-4D18-436E-B116-A9CE1A9B2E86}"/>
              </a:ext>
            </a:extLst>
          </p:cNvPr>
          <p:cNvSpPr txBox="1"/>
          <p:nvPr/>
        </p:nvSpPr>
        <p:spPr>
          <a:xfrm>
            <a:off x="573191" y="2696106"/>
            <a:ext cx="48511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City Standards Committee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80E00-51F0-4607-9D93-7A14932E924A}"/>
              </a:ext>
            </a:extLst>
          </p:cNvPr>
          <p:cNvSpPr txBox="1"/>
          <p:nvPr/>
        </p:nvSpPr>
        <p:spPr>
          <a:xfrm>
            <a:off x="562576" y="1956526"/>
            <a:ext cx="3300761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AU" sz="2600" b="1" dirty="0">
                <a:solidFill>
                  <a:srgbClr val="FFC000"/>
                </a:solidFill>
                <a:latin typeface="Arial"/>
                <a:cs typeface="Arial"/>
              </a:rPr>
              <a:t>9 May </a:t>
            </a:r>
            <a: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613584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5986E7-34D6-4197-A487-FDD5C7BE34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6919" y="376683"/>
            <a:ext cx="7554337" cy="469351"/>
          </a:xfrm>
        </p:spPr>
        <p:txBody>
          <a:bodyPr/>
          <a:lstStyle/>
          <a:p>
            <a:r>
              <a:rPr lang="en-AU" b="1" dirty="0"/>
              <a:t>New aerial truck</a:t>
            </a:r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54093F-AD5C-1112-CC5B-4B2EF96C12E1}"/>
              </a:ext>
            </a:extLst>
          </p:cNvPr>
          <p:cNvSpPr/>
          <p:nvPr/>
        </p:nvSpPr>
        <p:spPr>
          <a:xfrm>
            <a:off x="7506586" y="5805377"/>
            <a:ext cx="1414130" cy="818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 descr="A picture containing trailer&#10;&#10;Description automatically generated">
            <a:extLst>
              <a:ext uri="{FF2B5EF4-FFF2-40B4-BE49-F238E27FC236}">
                <a16:creationId xmlns:a16="http://schemas.microsoft.com/office/drawing/2014/main" id="{B88DDBAC-4BB7-4BBC-8215-B5FBE5E4A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9" r="-1" b="9132"/>
          <a:stretch/>
        </p:blipFill>
        <p:spPr>
          <a:xfrm>
            <a:off x="202500" y="1839432"/>
            <a:ext cx="5813067" cy="3763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60081-B510-2BFE-C88E-BE01167BA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3099" y="2310304"/>
            <a:ext cx="3766965" cy="282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05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0BF59DF-C100-4468-B372-0094E7D374A0}"/>
              </a:ext>
            </a:extLst>
          </p:cNvPr>
          <p:cNvSpPr txBox="1">
            <a:spLocks/>
          </p:cNvSpPr>
          <p:nvPr/>
        </p:nvSpPr>
        <p:spPr>
          <a:xfrm>
            <a:off x="366919" y="376683"/>
            <a:ext cx="5476875" cy="4693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 dirty="0"/>
              <a:t>Questions?</a:t>
            </a:r>
          </a:p>
          <a:p>
            <a:endParaRPr lang="en-AU" dirty="0"/>
          </a:p>
        </p:txBody>
      </p:sp>
      <p:pic>
        <p:nvPicPr>
          <p:cNvPr id="3" name="Picture 2" descr="A picture containing outdoor, truck, grass, sky&#10;&#10;Description automatically generated">
            <a:extLst>
              <a:ext uri="{FF2B5EF4-FFF2-40B4-BE49-F238E27FC236}">
                <a16:creationId xmlns:a16="http://schemas.microsoft.com/office/drawing/2014/main" id="{8DFC1D9D-3474-0967-0B76-C48763DC4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99" y="1458740"/>
            <a:ext cx="6829200" cy="45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35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A5671-218A-4B1A-8465-5583DDCBA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6917" y="1295401"/>
            <a:ext cx="8494053" cy="2256710"/>
          </a:xfrm>
        </p:spPr>
        <p:txBody>
          <a:bodyPr/>
          <a:lstStyle/>
          <a:p>
            <a:pPr marL="0" indent="0">
              <a:buNone/>
            </a:pPr>
            <a:r>
              <a:rPr lang="en-AU" sz="1800" dirty="0"/>
              <a:t>To improve the liveability of Brisbane by:</a:t>
            </a:r>
          </a:p>
          <a:p>
            <a:pPr marL="446088"/>
            <a:r>
              <a:rPr lang="en-AU" sz="1800" dirty="0"/>
              <a:t>Reducing nuisance mosquito numbers</a:t>
            </a:r>
          </a:p>
          <a:p>
            <a:pPr marL="446088"/>
            <a:r>
              <a:rPr lang="en-AU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Preventing mosquito-borne diseases</a:t>
            </a:r>
          </a:p>
          <a:p>
            <a:pPr marL="446088"/>
            <a:r>
              <a:rPr lang="en-AU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Surveillance and control of invasive mosquitoes</a:t>
            </a:r>
          </a:p>
          <a:p>
            <a:pPr marL="446088"/>
            <a:r>
              <a:rPr lang="en-AU" sz="1800" dirty="0">
                <a:solidFill>
                  <a:schemeClr val="tx1"/>
                </a:solidFill>
                <a:latin typeface="Arial" panose="020B0604020202020204" pitchFamily="34" charset="0"/>
              </a:rPr>
              <a:t>Meet obligations under the </a:t>
            </a:r>
            <a:r>
              <a:rPr lang="en-AU" sz="1800" i="1" dirty="0">
                <a:solidFill>
                  <a:schemeClr val="tx1"/>
                </a:solidFill>
                <a:latin typeface="Arial" panose="020B0604020202020204" pitchFamily="34" charset="0"/>
              </a:rPr>
              <a:t>Public Health Act 2005</a:t>
            </a:r>
            <a:endParaRPr lang="en-AU" sz="1800" dirty="0"/>
          </a:p>
          <a:p>
            <a:endParaRPr lang="en-AU" sz="1800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5986E7-34D6-4197-A487-FDD5C7BE34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b="1" dirty="0"/>
              <a:t>Program objectives</a:t>
            </a:r>
          </a:p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B08142-D63F-4498-94E8-2980D5A9B8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7350" b="6905"/>
          <a:stretch/>
        </p:blipFill>
        <p:spPr>
          <a:xfrm>
            <a:off x="657384" y="3432364"/>
            <a:ext cx="3749657" cy="3195246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  <p:pic>
        <p:nvPicPr>
          <p:cNvPr id="8" name="Picture 6" descr="WG Spray Truck">
            <a:extLst>
              <a:ext uri="{FF2B5EF4-FFF2-40B4-BE49-F238E27FC236}">
                <a16:creationId xmlns:a16="http://schemas.microsoft.com/office/drawing/2014/main" id="{31292FCA-6F7C-8A4B-AE97-9E52AD163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/>
          <a:stretch/>
        </p:blipFill>
        <p:spPr bwMode="auto">
          <a:xfrm>
            <a:off x="5004337" y="3429778"/>
            <a:ext cx="3850200" cy="31978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55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5986E7-34D6-4197-A487-FDD5C7BE34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b="1" dirty="0"/>
              <a:t>Aerial (helicopter) program</a:t>
            </a:r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3FB664-8E77-D146-FE5B-CBDA11B7343C}"/>
              </a:ext>
            </a:extLst>
          </p:cNvPr>
          <p:cNvSpPr txBox="1"/>
          <p:nvPr/>
        </p:nvSpPr>
        <p:spPr>
          <a:xfrm>
            <a:off x="5080785" y="5880979"/>
            <a:ext cx="367273" cy="4319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8E0D72-9CBA-0AB9-56B2-2C4381DFDC25}"/>
              </a:ext>
            </a:extLst>
          </p:cNvPr>
          <p:cNvGrpSpPr/>
          <p:nvPr/>
        </p:nvGrpSpPr>
        <p:grpSpPr>
          <a:xfrm>
            <a:off x="4743573" y="1209507"/>
            <a:ext cx="4108617" cy="2635050"/>
            <a:chOff x="4755003" y="1209507"/>
            <a:chExt cx="4108617" cy="2635050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7FCB96C2-8169-D48D-BCBC-3C43119B8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537"/>
            <a:stretch/>
          </p:blipFill>
          <p:spPr bwMode="auto">
            <a:xfrm>
              <a:off x="4755003" y="1209507"/>
              <a:ext cx="4108617" cy="26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CB69D6-38A7-4110-80A8-844913DEB94F}"/>
                </a:ext>
              </a:extLst>
            </p:cNvPr>
            <p:cNvSpPr txBox="1"/>
            <p:nvPr/>
          </p:nvSpPr>
          <p:spPr>
            <a:xfrm>
              <a:off x="4892339" y="3365193"/>
              <a:ext cx="312906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non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479F5E-EA6A-69C1-E00F-01E26C7D0AED}"/>
              </a:ext>
            </a:extLst>
          </p:cNvPr>
          <p:cNvGrpSpPr/>
          <p:nvPr/>
        </p:nvGrpSpPr>
        <p:grpSpPr>
          <a:xfrm>
            <a:off x="423408" y="3969612"/>
            <a:ext cx="4103248" cy="2654634"/>
            <a:chOff x="323263" y="3907301"/>
            <a:chExt cx="4317721" cy="27620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14F4E8-3750-2966-9CC6-0C439B2C1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00" t="22055" r="10023" b="20563"/>
            <a:stretch/>
          </p:blipFill>
          <p:spPr>
            <a:xfrm>
              <a:off x="323263" y="3907301"/>
              <a:ext cx="4317721" cy="276205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61CD74-C37E-AE9D-EF63-67FAE0CCE82E}"/>
                </a:ext>
              </a:extLst>
            </p:cNvPr>
            <p:cNvSpPr txBox="1"/>
            <p:nvPr/>
          </p:nvSpPr>
          <p:spPr>
            <a:xfrm>
              <a:off x="423023" y="6221849"/>
              <a:ext cx="329261" cy="38761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non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6A98AE4-E5EC-C295-4F9F-C7227F7241D1}"/>
              </a:ext>
            </a:extLst>
          </p:cNvPr>
          <p:cNvSpPr txBox="1"/>
          <p:nvPr/>
        </p:nvSpPr>
        <p:spPr>
          <a:xfrm>
            <a:off x="555784" y="3359244"/>
            <a:ext cx="312906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85DC2E-B01F-C997-CB88-29C43B2FA4C6}"/>
              </a:ext>
            </a:extLst>
          </p:cNvPr>
          <p:cNvGrpSpPr/>
          <p:nvPr/>
        </p:nvGrpSpPr>
        <p:grpSpPr>
          <a:xfrm>
            <a:off x="4725930" y="3969612"/>
            <a:ext cx="4126260" cy="2658702"/>
            <a:chOff x="423409" y="3957423"/>
            <a:chExt cx="4126260" cy="2658702"/>
          </a:xfrm>
        </p:grpSpPr>
        <p:pic>
          <p:nvPicPr>
            <p:cNvPr id="19" name="Picture 18" descr="IMG_2101">
              <a:extLst>
                <a:ext uri="{FF2B5EF4-FFF2-40B4-BE49-F238E27FC236}">
                  <a16:creationId xmlns:a16="http://schemas.microsoft.com/office/drawing/2014/main" id="{04991E7A-D9AC-C33A-468E-6A94975441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" t="7170"/>
            <a:stretch/>
          </p:blipFill>
          <p:spPr bwMode="auto">
            <a:xfrm>
              <a:off x="423409" y="3957423"/>
              <a:ext cx="4126260" cy="265870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CB15BD5-EF67-D5E8-E3BC-ADB364999BE3}"/>
                </a:ext>
              </a:extLst>
            </p:cNvPr>
            <p:cNvSpPr txBox="1"/>
            <p:nvPr/>
          </p:nvSpPr>
          <p:spPr>
            <a:xfrm>
              <a:off x="517708" y="6156880"/>
              <a:ext cx="312906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non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788C77-CDF3-8C14-E265-DBF8A825064C}"/>
              </a:ext>
            </a:extLst>
          </p:cNvPr>
          <p:cNvGrpSpPr/>
          <p:nvPr/>
        </p:nvGrpSpPr>
        <p:grpSpPr>
          <a:xfrm>
            <a:off x="400394" y="1209507"/>
            <a:ext cx="4126262" cy="2654634"/>
            <a:chOff x="2112075" y="1199715"/>
            <a:chExt cx="4126262" cy="26546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761D35-0FB0-962E-F696-D36E3D0B8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0004" b="4217"/>
            <a:stretch/>
          </p:blipFill>
          <p:spPr>
            <a:xfrm rot="10800000">
              <a:off x="2112075" y="1199715"/>
              <a:ext cx="4126262" cy="265463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398521-B0E5-9569-277C-B233CACFA3A2}"/>
                </a:ext>
              </a:extLst>
            </p:cNvPr>
            <p:cNvSpPr txBox="1"/>
            <p:nvPr/>
          </p:nvSpPr>
          <p:spPr>
            <a:xfrm>
              <a:off x="2271858" y="3357983"/>
              <a:ext cx="312906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non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4387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172253-8E2B-4B57-8BDB-863A5871B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088" y="6624246"/>
            <a:ext cx="196560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000" dirty="0">
                <a:solidFill>
                  <a:srgbClr val="FF0000"/>
                </a:solidFill>
              </a:rPr>
              <a:t>SECURITY LABEL: OFFICIAL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E9109-5759-6F07-14C1-03C9FCE1E0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b="1" dirty="0"/>
              <a:t>Aerial treatment areas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2B860D-8B49-3CF0-DBE5-698AB790BB13}"/>
              </a:ext>
            </a:extLst>
          </p:cNvPr>
          <p:cNvSpPr txBox="1">
            <a:spLocks/>
          </p:cNvSpPr>
          <p:nvPr/>
        </p:nvSpPr>
        <p:spPr bwMode="auto">
          <a:xfrm>
            <a:off x="111148" y="1658876"/>
            <a:ext cx="3763458" cy="457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180975" indent="-180975">
              <a:lnSpc>
                <a:spcPct val="150000"/>
              </a:lnSpc>
              <a:spcBef>
                <a:spcPct val="0"/>
              </a:spcBef>
            </a:pPr>
            <a:r>
              <a:rPr lang="en-AU" altLang="en-US" sz="1800" kern="0" dirty="0">
                <a:solidFill>
                  <a:schemeClr val="tx1"/>
                </a:solidFill>
                <a:latin typeface="Arial" panose="020B0604020202020204" pitchFamily="34" charset="0"/>
              </a:rPr>
              <a:t>Full treatment is about 1,800ha</a:t>
            </a:r>
          </a:p>
          <a:p>
            <a:pPr marL="180975" indent="-180975">
              <a:lnSpc>
                <a:spcPct val="150000"/>
              </a:lnSpc>
              <a:spcBef>
                <a:spcPct val="0"/>
              </a:spcBef>
            </a:pPr>
            <a:r>
              <a:rPr lang="en-AU" altLang="en-US" sz="1800" kern="0" dirty="0">
                <a:solidFill>
                  <a:schemeClr val="tx1"/>
                </a:solidFill>
                <a:latin typeface="Arial" panose="020B0604020202020204" pitchFamily="34" charset="0"/>
              </a:rPr>
              <a:t>Takes one to two days weather permitting</a:t>
            </a:r>
          </a:p>
          <a:p>
            <a:pPr marL="180975" indent="-180975">
              <a:lnSpc>
                <a:spcPct val="150000"/>
              </a:lnSpc>
              <a:spcBef>
                <a:spcPct val="0"/>
              </a:spcBef>
            </a:pPr>
            <a:r>
              <a:rPr lang="en-AU" altLang="en-US" sz="1800" kern="0" dirty="0">
                <a:solidFill>
                  <a:schemeClr val="tx1"/>
                </a:solidFill>
                <a:latin typeface="Arial" panose="020B0604020202020204" pitchFamily="34" charset="0"/>
              </a:rPr>
              <a:t>Average 14 treatments per year</a:t>
            </a:r>
          </a:p>
          <a:p>
            <a:pPr marL="180975" indent="-180975">
              <a:lnSpc>
                <a:spcPct val="150000"/>
              </a:lnSpc>
              <a:spcBef>
                <a:spcPct val="0"/>
              </a:spcBef>
            </a:pPr>
            <a:r>
              <a:rPr lang="en-AU" altLang="en-US" sz="1800" kern="0" dirty="0">
                <a:solidFill>
                  <a:schemeClr val="tx1"/>
                </a:solidFill>
                <a:latin typeface="Arial" panose="020B0604020202020204" pitchFamily="34" charset="0"/>
              </a:rPr>
              <a:t>Saltmarsh mosquitoes will travel 10km plus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AU" altLang="en-US" sz="1800" kern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19D651-0947-1D57-497E-BCDD5A0E2EE7}"/>
              </a:ext>
            </a:extLst>
          </p:cNvPr>
          <p:cNvGrpSpPr/>
          <p:nvPr/>
        </p:nvGrpSpPr>
        <p:grpSpPr>
          <a:xfrm>
            <a:off x="3874605" y="1089764"/>
            <a:ext cx="5269395" cy="5777143"/>
            <a:chOff x="3874605" y="1089764"/>
            <a:chExt cx="5269395" cy="5777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2CD939-A9B5-3478-F2B9-F3787C7C6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4605" y="1089764"/>
              <a:ext cx="5269395" cy="5777143"/>
            </a:xfrm>
            <a:prstGeom prst="rect">
              <a:avLst/>
            </a:prstGeom>
          </p:spPr>
        </p:pic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857C5FA6-DCAF-DD0E-1E63-93AA33A1820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70602" y="1313762"/>
              <a:ext cx="3130084" cy="419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800" kern="0" dirty="0">
                  <a:solidFill>
                    <a:schemeClr val="bg1"/>
                  </a:solidFill>
                  <a:latin typeface="Arial" panose="020B0604020202020204" pitchFamily="34" charset="0"/>
                </a:rPr>
                <a:t>Tinchi Tamba Wetlands</a:t>
              </a: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D7390C71-F928-D90F-E288-0737D53A1EF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79309" y="2370148"/>
              <a:ext cx="2400839" cy="475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800" kern="0" dirty="0">
                  <a:solidFill>
                    <a:schemeClr val="bg1"/>
                  </a:solidFill>
                  <a:latin typeface="Arial" panose="020B0604020202020204" pitchFamily="34" charset="0"/>
                </a:rPr>
                <a:t>Boondall Wetlands</a:t>
              </a: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64B7131E-7A69-C505-C128-CD67C9C8D62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89312" y="2923715"/>
              <a:ext cx="1838120" cy="419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800" kern="0" dirty="0">
                  <a:solidFill>
                    <a:schemeClr val="bg1"/>
                  </a:solidFill>
                  <a:latin typeface="Arial" panose="020B0604020202020204" pitchFamily="34" charset="0"/>
                </a:rPr>
                <a:t>Luggage Point</a:t>
              </a: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446BCCD5-8619-1A9B-AF90-8FE5CF93A0C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135644" y="5186441"/>
              <a:ext cx="2060418" cy="419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800" kern="0" dirty="0">
                  <a:solidFill>
                    <a:schemeClr val="bg1"/>
                  </a:solidFill>
                  <a:latin typeface="Arial" panose="020B0604020202020204" pitchFamily="34" charset="0"/>
                </a:rPr>
                <a:t>Bulimba Creek</a:t>
              </a: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8953D979-2563-1AED-8A76-7AACE18F55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2478" y="6024363"/>
              <a:ext cx="1838119" cy="419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  <a:cs typeface="ヒラギノ角ゴ Pro W3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800" kern="0" dirty="0">
                  <a:solidFill>
                    <a:schemeClr val="bg1"/>
                  </a:solidFill>
                  <a:latin typeface="Arial" panose="020B0604020202020204" pitchFamily="34" charset="0"/>
                </a:rPr>
                <a:t>Tingalpa Creek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645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5986E7-34D6-4197-A487-FDD5C7BE34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b="1" dirty="0"/>
              <a:t>Ground spray program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7AD58C-8766-3D39-D6C6-61120417DF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3608"/>
          <a:stretch/>
        </p:blipFill>
        <p:spPr bwMode="auto">
          <a:xfrm>
            <a:off x="4671556" y="1104968"/>
            <a:ext cx="4248153" cy="284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ACBA68-E4BD-5081-911B-69BC6EA7E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40" r="17451" b="13953"/>
          <a:stretch/>
        </p:blipFill>
        <p:spPr>
          <a:xfrm>
            <a:off x="327163" y="1108967"/>
            <a:ext cx="4271764" cy="2846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5300D4-43AF-D271-17F4-C8A06D2D9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556" y="4028149"/>
            <a:ext cx="4248153" cy="27763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0FCAFF-33EC-67B7-A7EF-0AFBB4F05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63" y="4028149"/>
            <a:ext cx="4271764" cy="277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4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5986E7-34D6-4197-A487-FDD5C7BE34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b="1" dirty="0"/>
              <a:t>Ground spray program</a:t>
            </a:r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DE9DE3-BFF0-8543-821C-E739D05D6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20" y="1139212"/>
            <a:ext cx="8830621" cy="5657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178928-F3EF-518E-152B-D51D1BECB855}"/>
              </a:ext>
            </a:extLst>
          </p:cNvPr>
          <p:cNvSpPr txBox="1"/>
          <p:nvPr/>
        </p:nvSpPr>
        <p:spPr>
          <a:xfrm>
            <a:off x="6162772" y="1860698"/>
            <a:ext cx="2313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14 x 4WD spray </a:t>
            </a:r>
            <a:r>
              <a:rPr lang="en-AU" dirty="0" err="1">
                <a:solidFill>
                  <a:schemeClr val="bg1"/>
                </a:solidFill>
              </a:rPr>
              <a:t>utes</a:t>
            </a:r>
            <a:endParaRPr lang="en-AU" dirty="0">
              <a:solidFill>
                <a:schemeClr val="bg1"/>
              </a:solidFill>
            </a:endParaRPr>
          </a:p>
          <a:p>
            <a:r>
              <a:rPr lang="en-AU" dirty="0">
                <a:solidFill>
                  <a:schemeClr val="bg1"/>
                </a:solidFill>
              </a:rPr>
              <a:t>2 x electric buggies</a:t>
            </a:r>
          </a:p>
          <a:p>
            <a:r>
              <a:rPr lang="en-AU" dirty="0">
                <a:solidFill>
                  <a:schemeClr val="bg1"/>
                </a:solidFill>
              </a:rPr>
              <a:t>4 x 6-wheeled ATV’s</a:t>
            </a:r>
          </a:p>
          <a:p>
            <a:r>
              <a:rPr lang="en-AU" dirty="0">
                <a:solidFill>
                  <a:schemeClr val="bg1"/>
                </a:solidFill>
              </a:rPr>
              <a:t>2 x 8-wheeled ATV’s</a:t>
            </a:r>
          </a:p>
        </p:txBody>
      </p:sp>
    </p:spTree>
    <p:extLst>
      <p:ext uri="{BB962C8B-B14F-4D97-AF65-F5344CB8AC3E}">
        <p14:creationId xmlns:p14="http://schemas.microsoft.com/office/powerpoint/2010/main" val="527959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93038-33C3-B07E-B0C5-5EAE01DB6470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278" y="1195009"/>
            <a:ext cx="5173850" cy="35518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5986E7-34D6-4197-A487-FDD5C7BE34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6919" y="376683"/>
            <a:ext cx="6365351" cy="469351"/>
          </a:xfrm>
        </p:spPr>
        <p:txBody>
          <a:bodyPr/>
          <a:lstStyle/>
          <a:p>
            <a:r>
              <a:rPr lang="en-AU" b="1" dirty="0"/>
              <a:t>Exotic (invasive) mosquito program</a:t>
            </a:r>
            <a:endParaRPr lang="en-AU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457009D-3975-F475-C44C-09406B3BF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85" y="3717032"/>
            <a:ext cx="5364933" cy="301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169348-C1A6-4702-2C1D-1E942FFA5C96}"/>
              </a:ext>
            </a:extLst>
          </p:cNvPr>
          <p:cNvSpPr txBox="1">
            <a:spLocks/>
          </p:cNvSpPr>
          <p:nvPr/>
        </p:nvSpPr>
        <p:spPr bwMode="auto">
          <a:xfrm>
            <a:off x="305562" y="1578120"/>
            <a:ext cx="3497716" cy="140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180975" indent="-180975">
              <a:lnSpc>
                <a:spcPct val="150000"/>
              </a:lnSpc>
              <a:spcBef>
                <a:spcPct val="0"/>
              </a:spcBef>
            </a:pPr>
            <a:r>
              <a:rPr lang="en-AU" altLang="en-US" sz="1800" kern="0" dirty="0">
                <a:solidFill>
                  <a:schemeClr val="tx1"/>
                </a:solidFill>
                <a:latin typeface="Arial" panose="020B0604020202020204" pitchFamily="34" charset="0"/>
              </a:rPr>
              <a:t>Targets Dengue mosquito &amp; Asian Tiger mosquito</a:t>
            </a:r>
          </a:p>
          <a:p>
            <a:pPr marL="180975" indent="-180975">
              <a:lnSpc>
                <a:spcPct val="150000"/>
              </a:lnSpc>
              <a:spcBef>
                <a:spcPct val="0"/>
              </a:spcBef>
            </a:pPr>
            <a:r>
              <a:rPr lang="en-AU" altLang="en-US" sz="1800" kern="0" dirty="0">
                <a:solidFill>
                  <a:schemeClr val="tx1"/>
                </a:solidFill>
                <a:latin typeface="Arial" panose="020B0604020202020204" pitchFamily="34" charset="0"/>
              </a:rPr>
              <a:t>Multi-agency response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23A74A-D6CE-39F8-7195-5D3981537033}"/>
              </a:ext>
            </a:extLst>
          </p:cNvPr>
          <p:cNvSpPr txBox="1">
            <a:spLocks/>
          </p:cNvSpPr>
          <p:nvPr/>
        </p:nvSpPr>
        <p:spPr bwMode="auto">
          <a:xfrm>
            <a:off x="5849434" y="4860229"/>
            <a:ext cx="3127693" cy="1929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AU" altLang="en-US" sz="1800" kern="0" dirty="0">
                <a:solidFill>
                  <a:schemeClr val="tx1"/>
                </a:solidFill>
                <a:latin typeface="Arial" panose="020B0604020202020204" pitchFamily="34" charset="0"/>
              </a:rPr>
              <a:t>Council’s role:</a:t>
            </a:r>
          </a:p>
          <a:p>
            <a:pPr marL="180975" indent="-180975">
              <a:lnSpc>
                <a:spcPct val="150000"/>
              </a:lnSpc>
              <a:spcBef>
                <a:spcPct val="0"/>
              </a:spcBef>
            </a:pPr>
            <a:r>
              <a:rPr lang="en-AU" altLang="en-US" sz="1800" kern="0" dirty="0">
                <a:solidFill>
                  <a:schemeClr val="tx1"/>
                </a:solidFill>
                <a:latin typeface="Arial" panose="020B0604020202020204" pitchFamily="34" charset="0"/>
              </a:rPr>
              <a:t>Rapid chemical response</a:t>
            </a:r>
          </a:p>
          <a:p>
            <a:pPr marL="180975" indent="-180975">
              <a:lnSpc>
                <a:spcPct val="150000"/>
              </a:lnSpc>
              <a:spcBef>
                <a:spcPct val="0"/>
              </a:spcBef>
            </a:pPr>
            <a:r>
              <a:rPr lang="en-AU" altLang="en-US" sz="1800" kern="0" dirty="0">
                <a:solidFill>
                  <a:schemeClr val="tx1"/>
                </a:solidFill>
                <a:latin typeface="Arial" panose="020B0604020202020204" pitchFamily="34" charset="0"/>
              </a:rPr>
              <a:t>Surveillance trapping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endParaRPr lang="en-AU" altLang="en-US" sz="1800" kern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77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9E7F7F-DDC8-46E9-917A-3070DD82DEBB}"/>
              </a:ext>
            </a:extLst>
          </p:cNvPr>
          <p:cNvSpPr/>
          <p:nvPr/>
        </p:nvSpPr>
        <p:spPr>
          <a:xfrm>
            <a:off x="7506586" y="5805377"/>
            <a:ext cx="1414130" cy="818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5986E7-34D6-4197-A487-FDD5C7BE34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b="1" dirty="0"/>
              <a:t>Next season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172253-8E2B-4B57-8BDB-863A5871B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198" y="6624246"/>
            <a:ext cx="196560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000" dirty="0">
                <a:solidFill>
                  <a:srgbClr val="FF0000"/>
                </a:solidFill>
              </a:rPr>
              <a:t>SECURITY LABEL: OFFICIAL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44C68-FA5B-EB2E-E55F-5CB261324C95}"/>
              </a:ext>
            </a:extLst>
          </p:cNvPr>
          <p:cNvSpPr txBox="1"/>
          <p:nvPr/>
        </p:nvSpPr>
        <p:spPr>
          <a:xfrm>
            <a:off x="3334809" y="6392548"/>
            <a:ext cx="2342634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pic>
        <p:nvPicPr>
          <p:cNvPr id="2" name="Picture 1" descr="A small pond in a field&#10;&#10;Description automatically generated with low confidence">
            <a:extLst>
              <a:ext uri="{FF2B5EF4-FFF2-40B4-BE49-F238E27FC236}">
                <a16:creationId xmlns:a16="http://schemas.microsoft.com/office/drawing/2014/main" id="{A84D83D3-0BE8-7C7C-93FB-BFC52E810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32"/>
          <a:stretch/>
        </p:blipFill>
        <p:spPr>
          <a:xfrm>
            <a:off x="4488023" y="3480222"/>
            <a:ext cx="4572000" cy="3304458"/>
          </a:xfrm>
          <a:prstGeom prst="rect">
            <a:avLst/>
          </a:prstGeom>
        </p:spPr>
      </p:pic>
      <p:pic>
        <p:nvPicPr>
          <p:cNvPr id="8" name="Picture 7" descr="A small pond surrounded by trees&#10;&#10;Description automatically generated with low confidence">
            <a:extLst>
              <a:ext uri="{FF2B5EF4-FFF2-40B4-BE49-F238E27FC236}">
                <a16:creationId xmlns:a16="http://schemas.microsoft.com/office/drawing/2014/main" id="{A222D5F8-3AE8-B62C-9833-863B63DF3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57" y="1152713"/>
            <a:ext cx="457200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03ED73-FE79-63EA-9815-4A9452BE8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075" y="3166874"/>
            <a:ext cx="3245825" cy="17693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FC456F-D219-B960-EBEF-23AF2010F82E}"/>
              </a:ext>
            </a:extLst>
          </p:cNvPr>
          <p:cNvSpPr txBox="1"/>
          <p:nvPr/>
        </p:nvSpPr>
        <p:spPr>
          <a:xfrm>
            <a:off x="5554801" y="1648594"/>
            <a:ext cx="2789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SOI predicted to shift into neutral or negative phase </a:t>
            </a:r>
          </a:p>
          <a:p>
            <a:pPr algn="ctr"/>
            <a:r>
              <a:rPr lang="en-AU" i="1" dirty="0"/>
              <a:t>i.e. </a:t>
            </a:r>
            <a:r>
              <a:rPr lang="en-AU" dirty="0"/>
              <a:t>hot &amp; dry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5434E-19B9-56A1-653E-43F13F9C8684}"/>
              </a:ext>
            </a:extLst>
          </p:cNvPr>
          <p:cNvSpPr txBox="1"/>
          <p:nvPr/>
        </p:nvSpPr>
        <p:spPr>
          <a:xfrm>
            <a:off x="157410" y="5298063"/>
            <a:ext cx="4348716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High saltmarsh mosquito numbers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Low freshwater mosquito numbers</a:t>
            </a:r>
          </a:p>
        </p:txBody>
      </p:sp>
    </p:spTree>
    <p:extLst>
      <p:ext uri="{BB962C8B-B14F-4D97-AF65-F5344CB8AC3E}">
        <p14:creationId xmlns:p14="http://schemas.microsoft.com/office/powerpoint/2010/main" val="291717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5986E7-34D6-4197-A487-FDD5C7BE34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b="1" dirty="0"/>
              <a:t>Field data capture</a:t>
            </a:r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404802-F39C-667F-7781-9338215CAD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49" y="1590771"/>
            <a:ext cx="4758026" cy="31891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DFD0A-138D-B883-51EA-0F56BB010BF9}"/>
              </a:ext>
            </a:extLst>
          </p:cNvPr>
          <p:cNvSpPr txBox="1">
            <a:spLocks/>
          </p:cNvSpPr>
          <p:nvPr/>
        </p:nvSpPr>
        <p:spPr bwMode="auto">
          <a:xfrm>
            <a:off x="204335" y="1429989"/>
            <a:ext cx="3378174" cy="374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177800" indent="-177800">
              <a:lnSpc>
                <a:spcPct val="150000"/>
              </a:lnSpc>
              <a:spcBef>
                <a:spcPct val="0"/>
              </a:spcBef>
            </a:pPr>
            <a:r>
              <a:rPr lang="en-AU" altLang="en-US" sz="1800" kern="0" dirty="0">
                <a:solidFill>
                  <a:schemeClr val="tx1"/>
                </a:solidFill>
                <a:latin typeface="Arial"/>
              </a:rPr>
              <a:t>2,500 sites managed weekly</a:t>
            </a:r>
          </a:p>
          <a:p>
            <a:pPr marL="177800" indent="-177800">
              <a:lnSpc>
                <a:spcPct val="150000"/>
              </a:lnSpc>
              <a:spcBef>
                <a:spcPct val="0"/>
              </a:spcBef>
            </a:pPr>
            <a:r>
              <a:rPr lang="en-AU" altLang="en-US" sz="1800" kern="0" dirty="0">
                <a:solidFill>
                  <a:schemeClr val="tx1"/>
                </a:solidFill>
                <a:latin typeface="Arial"/>
              </a:rPr>
              <a:t>1,100 BAU &amp; 1,400 triggered</a:t>
            </a:r>
          </a:p>
          <a:p>
            <a:pPr marL="177800" indent="-177800">
              <a:lnSpc>
                <a:spcPct val="150000"/>
              </a:lnSpc>
              <a:spcBef>
                <a:spcPct val="0"/>
              </a:spcBef>
            </a:pPr>
            <a:r>
              <a:rPr lang="en-AU" altLang="en-US" sz="1800" kern="0" dirty="0">
                <a:solidFill>
                  <a:schemeClr val="tx1"/>
                </a:solidFill>
                <a:latin typeface="Arial"/>
              </a:rPr>
              <a:t>Currently trialling an iPad based GIS field data capture system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9758DE-89AC-AC3A-896E-3D8A768EB0B4}"/>
              </a:ext>
            </a:extLst>
          </p:cNvPr>
          <p:cNvSpPr/>
          <p:nvPr/>
        </p:nvSpPr>
        <p:spPr>
          <a:xfrm>
            <a:off x="7506586" y="5805377"/>
            <a:ext cx="1414130" cy="818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E32DE2-B638-33B7-44D9-BD7E8C82BC29}"/>
              </a:ext>
            </a:extLst>
          </p:cNvPr>
          <p:cNvSpPr txBox="1">
            <a:spLocks/>
          </p:cNvSpPr>
          <p:nvPr/>
        </p:nvSpPr>
        <p:spPr bwMode="auto">
          <a:xfrm>
            <a:off x="292522" y="3546141"/>
            <a:ext cx="3304155" cy="267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AU" altLang="en-US" sz="1800" b="1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AU" altLang="en-US" sz="1800" b="1" kern="0" dirty="0">
                <a:solidFill>
                  <a:schemeClr val="tx1"/>
                </a:solidFill>
                <a:latin typeface="Arial"/>
              </a:rPr>
              <a:t>Will provide:</a:t>
            </a:r>
            <a:endParaRPr lang="en-AU" dirty="0">
              <a:solidFill>
                <a:schemeClr val="tx1"/>
              </a:solidFill>
            </a:endParaRPr>
          </a:p>
          <a:p>
            <a:pPr marL="177800" indent="-177800">
              <a:lnSpc>
                <a:spcPct val="150000"/>
              </a:lnSpc>
              <a:spcBef>
                <a:spcPct val="0"/>
              </a:spcBef>
            </a:pPr>
            <a:r>
              <a:rPr lang="en-AU" altLang="en-US" sz="1800" kern="0" dirty="0">
                <a:solidFill>
                  <a:schemeClr val="tx1"/>
                </a:solidFill>
                <a:latin typeface="Arial"/>
              </a:rPr>
              <a:t>An inspection and treatment history for each site</a:t>
            </a:r>
          </a:p>
          <a:p>
            <a:pPr marL="177800" indent="-177800">
              <a:lnSpc>
                <a:spcPct val="150000"/>
              </a:lnSpc>
              <a:spcBef>
                <a:spcPct val="0"/>
              </a:spcBef>
            </a:pPr>
            <a:r>
              <a:rPr lang="en-AU" altLang="en-US" sz="1800" kern="0" dirty="0">
                <a:solidFill>
                  <a:schemeClr val="tx1"/>
                </a:solidFill>
                <a:latin typeface="Arial" panose="020B0604020202020204" pitchFamily="34" charset="0"/>
              </a:rPr>
              <a:t>User friendly dashboards</a:t>
            </a:r>
          </a:p>
        </p:txBody>
      </p:sp>
    </p:spTree>
    <p:extLst>
      <p:ext uri="{BB962C8B-B14F-4D97-AF65-F5344CB8AC3E}">
        <p14:creationId xmlns:p14="http://schemas.microsoft.com/office/powerpoint/2010/main" val="211540537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d Powerpoint" id="{D0DAAC45-E517-9F4A-B5FF-3E6220B4F7E6}" vid="{E6BA3127-D666-454F-9055-7144295A236C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d Powerpoint" id="{D0DAAC45-E517-9F4A-B5FF-3E6220B4F7E6}" vid="{59BEFE37-26DC-1644-B489-3EC20B9CD73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81FE9DDF9A14886079A3AC32160A8" ma:contentTypeVersion="13" ma:contentTypeDescription="Create a new document." ma:contentTypeScope="" ma:versionID="5a14166cf71c7b5300804ac7a7f186a6">
  <xsd:schema xmlns:xsd="http://www.w3.org/2001/XMLSchema" xmlns:xs="http://www.w3.org/2001/XMLSchema" xmlns:p="http://schemas.microsoft.com/office/2006/metadata/properties" xmlns:ns2="0f5e7d8b-61e1-4ef5-967d-a3339b2a1f20" xmlns:ns3="3b2ae9fd-8486-4f0d-8777-47ae3069b992" targetNamespace="http://schemas.microsoft.com/office/2006/metadata/properties" ma:root="true" ma:fieldsID="643d7d9d1e4bf415c3109762e7df1afa" ns2:_="" ns3:_="">
    <xsd:import namespace="0f5e7d8b-61e1-4ef5-967d-a3339b2a1f20"/>
    <xsd:import namespace="3b2ae9fd-8486-4f0d-8777-47ae3069b9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5e7d8b-61e1-4ef5-967d-a3339b2a1f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2ae9fd-8486-4f0d-8777-47ae3069b99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A494E8-BA0E-4630-95B7-9DCFF5FD67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3AACFB-41E7-4BEB-A338-AA8AB9641B80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dbb5aac1-f1bf-49d5-ab0d-24dab3851e0c"/>
  </ds:schemaRefs>
</ds:datastoreItem>
</file>

<file path=customXml/itemProps3.xml><?xml version="1.0" encoding="utf-8"?>
<ds:datastoreItem xmlns:ds="http://schemas.openxmlformats.org/officeDocument/2006/customXml" ds:itemID="{0864B38E-B6E0-4494-80A1-43C8CBDB1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5e7d8b-61e1-4ef5-967d-a3339b2a1f20"/>
    <ds:schemaRef ds:uri="3b2ae9fd-8486-4f0d-8777-47ae3069b9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2982</TotalTime>
  <Words>227</Words>
  <Application>Microsoft Office PowerPoint</Application>
  <PresentationFormat>On-screen Show (4:3)</PresentationFormat>
  <Paragraphs>66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2_Office Theme</vt:lpstr>
      <vt:lpstr>1_Custom Design</vt:lpstr>
      <vt:lpstr> Mosquito Management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Recycled rubber in asphalt</dc:title>
  <dc:creator>Krystle</dc:creator>
  <cp:lastModifiedBy>Victor Tan</cp:lastModifiedBy>
  <cp:revision>102</cp:revision>
  <dcterms:created xsi:type="dcterms:W3CDTF">2021-02-22T23:45:30Z</dcterms:created>
  <dcterms:modified xsi:type="dcterms:W3CDTF">2023-05-07T21:50:57Z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2_Office Theme:4\1_Custom Design:5</vt:lpwstr>
  </property>
  <property fmtid="{D5CDD505-2E9C-101B-9397-08002B2CF9AE}" pid="3" name="ClassificationContentMarkingFooterText">
    <vt:lpwstr>SECURITY LABEL: OFFICIAL</vt:lpwstr>
  </property>
</Properties>
</file>