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BD_8AEDFB9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 id="2147483678" r:id="rId2"/>
  </p:sldMasterIdLst>
  <p:notesMasterIdLst>
    <p:notesMasterId r:id="rId21"/>
  </p:notesMasterIdLst>
  <p:sldIdLst>
    <p:sldId id="275" r:id="rId3"/>
    <p:sldId id="391" r:id="rId4"/>
    <p:sldId id="450" r:id="rId5"/>
    <p:sldId id="446" r:id="rId6"/>
    <p:sldId id="433" r:id="rId7"/>
    <p:sldId id="454" r:id="rId8"/>
    <p:sldId id="455" r:id="rId9"/>
    <p:sldId id="264" r:id="rId10"/>
    <p:sldId id="439" r:id="rId11"/>
    <p:sldId id="456" r:id="rId12"/>
    <p:sldId id="443" r:id="rId13"/>
    <p:sldId id="437" r:id="rId14"/>
    <p:sldId id="444" r:id="rId15"/>
    <p:sldId id="445" r:id="rId16"/>
    <p:sldId id="447" r:id="rId17"/>
    <p:sldId id="448" r:id="rId18"/>
    <p:sldId id="449" r:id="rId19"/>
    <p:sldId id="453"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0426" autoAdjust="0"/>
  </p:normalViewPr>
  <p:slideViewPr>
    <p:cSldViewPr snapToGrid="0" snapToObjects="1">
      <p:cViewPr varScale="1">
        <p:scale>
          <a:sx n="83" d="100"/>
          <a:sy n="83" d="100"/>
        </p:scale>
        <p:origin x="108" y="10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modernComment_1BD_8AEDFB9E.xml><?xml version="1.0" encoding="utf-8"?>
<p188:cmLst xmlns:a="http://schemas.openxmlformats.org/drawingml/2006/main" xmlns:r="http://schemas.openxmlformats.org/officeDocument/2006/relationships" xmlns:p188="http://schemas.microsoft.com/office/powerpoint/2018/8/main">
  <p188:cm id="{51B11005-642A-4B51-BF33-65A97DFB8F41}" authorId="{00000000-0000-0000-0000-000000000000}" created="2023-05-04T06:11:53.468">
    <ac:deMkLst xmlns:ac="http://schemas.microsoft.com/office/drawing/2013/main/command">
      <pc:docMk xmlns:pc="http://schemas.microsoft.com/office/powerpoint/2013/main/command"/>
      <pc:sldMk xmlns:pc="http://schemas.microsoft.com/office/powerpoint/2013/main/command" cId="2330852254" sldId="445"/>
      <ac:picMk id="6" creationId="{E706B3CD-DDD8-6B9C-DEC7-481FFC532DE6}"/>
    </ac:deMkLst>
    <p188:txBody>
      <a:bodyPr/>
      <a:lstStyle/>
      <a:p>
        <a:r>
          <a:rPr lang="en-AU"/>
          <a:t>I have asked for hi-res of this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394F-AC28-2C47-B4C9-E1BDA98A66C9}" type="datetimeFigureOut">
              <a:rPr lang="en-US" smtClean="0"/>
              <a:t>5/11/2023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608F3-8F7D-B94B-8CF1-B3B2539C8092}" type="slidenum">
              <a:rPr lang="en-US" smtClean="0"/>
              <a:t>‹#›</a:t>
            </a:fld>
            <a:endParaRPr lang="en-US" dirty="0"/>
          </a:p>
        </p:txBody>
      </p:sp>
    </p:spTree>
    <p:extLst>
      <p:ext uri="{BB962C8B-B14F-4D97-AF65-F5344CB8AC3E}">
        <p14:creationId xmlns:p14="http://schemas.microsoft.com/office/powerpoint/2010/main" val="135710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a:t>
            </a:fld>
            <a:endParaRPr lang="en-US" dirty="0"/>
          </a:p>
        </p:txBody>
      </p:sp>
    </p:spTree>
    <p:extLst>
      <p:ext uri="{BB962C8B-B14F-4D97-AF65-F5344CB8AC3E}">
        <p14:creationId xmlns:p14="http://schemas.microsoft.com/office/powerpoint/2010/main" val="124440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10</a:t>
            </a:fld>
            <a:endParaRPr lang="en-US" dirty="0"/>
          </a:p>
        </p:txBody>
      </p:sp>
    </p:spTree>
    <p:extLst>
      <p:ext uri="{BB962C8B-B14F-4D97-AF65-F5344CB8AC3E}">
        <p14:creationId xmlns:p14="http://schemas.microsoft.com/office/powerpoint/2010/main" val="367038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11</a:t>
            </a:fld>
            <a:endParaRPr lang="en-US" dirty="0"/>
          </a:p>
        </p:txBody>
      </p:sp>
    </p:spTree>
    <p:extLst>
      <p:ext uri="{BB962C8B-B14F-4D97-AF65-F5344CB8AC3E}">
        <p14:creationId xmlns:p14="http://schemas.microsoft.com/office/powerpoint/2010/main" val="410845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12</a:t>
            </a:fld>
            <a:endParaRPr lang="en-US" dirty="0"/>
          </a:p>
        </p:txBody>
      </p:sp>
    </p:spTree>
    <p:extLst>
      <p:ext uri="{BB962C8B-B14F-4D97-AF65-F5344CB8AC3E}">
        <p14:creationId xmlns:p14="http://schemas.microsoft.com/office/powerpoint/2010/main" val="118388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13</a:t>
            </a:fld>
            <a:endParaRPr lang="en-US" dirty="0"/>
          </a:p>
        </p:txBody>
      </p:sp>
    </p:spTree>
    <p:extLst>
      <p:ext uri="{BB962C8B-B14F-4D97-AF65-F5344CB8AC3E}">
        <p14:creationId xmlns:p14="http://schemas.microsoft.com/office/powerpoint/2010/main" val="104578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14</a:t>
            </a:fld>
            <a:endParaRPr lang="en-US" dirty="0"/>
          </a:p>
        </p:txBody>
      </p:sp>
    </p:spTree>
    <p:extLst>
      <p:ext uri="{BB962C8B-B14F-4D97-AF65-F5344CB8AC3E}">
        <p14:creationId xmlns:p14="http://schemas.microsoft.com/office/powerpoint/2010/main" val="56087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15</a:t>
            </a:fld>
            <a:endParaRPr lang="en-US" dirty="0"/>
          </a:p>
        </p:txBody>
      </p:sp>
    </p:spTree>
    <p:extLst>
      <p:ext uri="{BB962C8B-B14F-4D97-AF65-F5344CB8AC3E}">
        <p14:creationId xmlns:p14="http://schemas.microsoft.com/office/powerpoint/2010/main" val="261643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16</a:t>
            </a:fld>
            <a:endParaRPr lang="en-US" dirty="0"/>
          </a:p>
        </p:txBody>
      </p:sp>
    </p:spTree>
    <p:extLst>
      <p:ext uri="{BB962C8B-B14F-4D97-AF65-F5344CB8AC3E}">
        <p14:creationId xmlns:p14="http://schemas.microsoft.com/office/powerpoint/2010/main" val="274642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17</a:t>
            </a:fld>
            <a:endParaRPr lang="en-US" dirty="0"/>
          </a:p>
        </p:txBody>
      </p:sp>
    </p:spTree>
    <p:extLst>
      <p:ext uri="{BB962C8B-B14F-4D97-AF65-F5344CB8AC3E}">
        <p14:creationId xmlns:p14="http://schemas.microsoft.com/office/powerpoint/2010/main" val="38509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2</a:t>
            </a:fld>
            <a:endParaRPr lang="en-US" dirty="0"/>
          </a:p>
        </p:txBody>
      </p:sp>
    </p:spTree>
    <p:extLst>
      <p:ext uri="{BB962C8B-B14F-4D97-AF65-F5344CB8AC3E}">
        <p14:creationId xmlns:p14="http://schemas.microsoft.com/office/powerpoint/2010/main" val="279316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3</a:t>
            </a:fld>
            <a:endParaRPr lang="en-US" dirty="0"/>
          </a:p>
        </p:txBody>
      </p:sp>
    </p:spTree>
    <p:extLst>
      <p:ext uri="{BB962C8B-B14F-4D97-AF65-F5344CB8AC3E}">
        <p14:creationId xmlns:p14="http://schemas.microsoft.com/office/powerpoint/2010/main" val="415851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4</a:t>
            </a:fld>
            <a:endParaRPr lang="en-US" dirty="0"/>
          </a:p>
        </p:txBody>
      </p:sp>
    </p:spTree>
    <p:extLst>
      <p:ext uri="{BB962C8B-B14F-4D97-AF65-F5344CB8AC3E}">
        <p14:creationId xmlns:p14="http://schemas.microsoft.com/office/powerpoint/2010/main" val="139184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5</a:t>
            </a:fld>
            <a:endParaRPr lang="en-US" dirty="0"/>
          </a:p>
        </p:txBody>
      </p:sp>
    </p:spTree>
    <p:extLst>
      <p:ext uri="{BB962C8B-B14F-4D97-AF65-F5344CB8AC3E}">
        <p14:creationId xmlns:p14="http://schemas.microsoft.com/office/powerpoint/2010/main" val="29704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6</a:t>
            </a:fld>
            <a:endParaRPr lang="en-US" dirty="0"/>
          </a:p>
        </p:txBody>
      </p:sp>
    </p:spTree>
    <p:extLst>
      <p:ext uri="{BB962C8B-B14F-4D97-AF65-F5344CB8AC3E}">
        <p14:creationId xmlns:p14="http://schemas.microsoft.com/office/powerpoint/2010/main" val="397162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7</a:t>
            </a:fld>
            <a:endParaRPr lang="en-US" dirty="0"/>
          </a:p>
        </p:txBody>
      </p:sp>
    </p:spTree>
    <p:extLst>
      <p:ext uri="{BB962C8B-B14F-4D97-AF65-F5344CB8AC3E}">
        <p14:creationId xmlns:p14="http://schemas.microsoft.com/office/powerpoint/2010/main" val="186838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8</a:t>
            </a:fld>
            <a:endParaRPr lang="en-US" dirty="0"/>
          </a:p>
        </p:txBody>
      </p:sp>
    </p:spTree>
    <p:extLst>
      <p:ext uri="{BB962C8B-B14F-4D97-AF65-F5344CB8AC3E}">
        <p14:creationId xmlns:p14="http://schemas.microsoft.com/office/powerpoint/2010/main" val="339578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9</a:t>
            </a:fld>
            <a:endParaRPr lang="en-US" dirty="0"/>
          </a:p>
        </p:txBody>
      </p:sp>
    </p:spTree>
    <p:extLst>
      <p:ext uri="{BB962C8B-B14F-4D97-AF65-F5344CB8AC3E}">
        <p14:creationId xmlns:p14="http://schemas.microsoft.com/office/powerpoint/2010/main" val="389154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356"/>
            <a:ext cx="7772400" cy="3723542"/>
          </a:xfrm>
        </p:spPr>
        <p:txBody>
          <a:bodyPr anchor="ctr">
            <a:normAutofit/>
          </a:bodyPr>
          <a:lstStyle>
            <a:lvl1pPr algn="ctr">
              <a:defRPr sz="4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64619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1170385"/>
            <a:ext cx="2949575" cy="120015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170385"/>
            <a:ext cx="4629150" cy="310515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630243" y="2370536"/>
            <a:ext cx="2949575" cy="195632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8" name="Title 1"/>
          <p:cNvSpPr txBox="1">
            <a:spLocks/>
          </p:cNvSpPr>
          <p:nvPr userDrawn="1"/>
        </p:nvSpPr>
        <p:spPr>
          <a:xfrm>
            <a:off x="628650"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5" y="1092996"/>
            <a:ext cx="7886701" cy="3164681"/>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
        <p:nvSpPr>
          <p:cNvPr id="5" name="Footer Placeholder 5"/>
          <p:cNvSpPr>
            <a:spLocks noGrp="1"/>
          </p:cNvSpPr>
          <p:nvPr>
            <p:ph type="ftr" sz="quarter" idx="11"/>
          </p:nvPr>
        </p:nvSpPr>
        <p:spPr>
          <a:xfrm>
            <a:off x="3028950" y="4767264"/>
            <a:ext cx="3086100" cy="273844"/>
          </a:xfrm>
        </p:spPr>
        <p:txBody>
          <a:bodyPr/>
          <a:lstStyle/>
          <a:p>
            <a:r>
              <a:rPr lang="en-US" dirty="0"/>
              <a:t>DOCUMENT NAME CAXX/XXXXXX</a:t>
            </a:r>
          </a:p>
        </p:txBody>
      </p:sp>
    </p:spTree>
    <p:extLst>
      <p:ext uri="{BB962C8B-B14F-4D97-AF65-F5344CB8AC3E}">
        <p14:creationId xmlns:p14="http://schemas.microsoft.com/office/powerpoint/2010/main" val="75398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
        <p:nvSpPr>
          <p:cNvPr id="10" name="Content Placeholder 9"/>
          <p:cNvSpPr>
            <a:spLocks noGrp="1"/>
          </p:cNvSpPr>
          <p:nvPr>
            <p:ph sz="quarter" idx="13"/>
          </p:nvPr>
        </p:nvSpPr>
        <p:spPr>
          <a:xfrm>
            <a:off x="628650" y="1078707"/>
            <a:ext cx="788670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p:cNvSpPr>
            <a:spLocks noGrp="1"/>
          </p:cNvSpPr>
          <p:nvPr>
            <p:ph type="ftr" sz="quarter" idx="11"/>
          </p:nvPr>
        </p:nvSpPr>
        <p:spPr>
          <a:xfrm>
            <a:off x="3028950" y="4767264"/>
            <a:ext cx="3086100" cy="273844"/>
          </a:xfrm>
        </p:spPr>
        <p:txBody>
          <a:bodyPr/>
          <a:lstStyle/>
          <a:p>
            <a:r>
              <a:rPr lang="en-US" dirty="0"/>
              <a:t>DOCUMENT NAME CAXX/XXXXXX</a:t>
            </a:r>
          </a:p>
        </p:txBody>
      </p:sp>
    </p:spTree>
    <p:extLst>
      <p:ext uri="{BB962C8B-B14F-4D97-AF65-F5344CB8AC3E}">
        <p14:creationId xmlns:p14="http://schemas.microsoft.com/office/powerpoint/2010/main" val="172040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28651" y="1085850"/>
            <a:ext cx="3962400" cy="3550444"/>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4"/>
          </p:nvPr>
        </p:nvSpPr>
        <p:spPr>
          <a:xfrm rot="21218910">
            <a:off x="5108820" y="1332914"/>
            <a:ext cx="3376912" cy="2532684"/>
          </a:xfr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dirty="0"/>
          </a:p>
        </p:txBody>
      </p:sp>
      <p:sp>
        <p:nvSpPr>
          <p:cNvPr id="9"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
        <p:nvSpPr>
          <p:cNvPr id="8" name="Footer Placeholder 5"/>
          <p:cNvSpPr>
            <a:spLocks noGrp="1"/>
          </p:cNvSpPr>
          <p:nvPr>
            <p:ph type="ftr" sz="quarter" idx="11"/>
          </p:nvPr>
        </p:nvSpPr>
        <p:spPr>
          <a:xfrm>
            <a:off x="3028950" y="4767264"/>
            <a:ext cx="3086100" cy="273844"/>
          </a:xfrm>
        </p:spPr>
        <p:txBody>
          <a:bodyPr/>
          <a:lstStyle/>
          <a:p>
            <a:r>
              <a:rPr lang="en-US" dirty="0"/>
              <a:t>DOCUMENT NAME CAXX/XXXXXX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2706-0362-438B-BF7D-8B131118A7F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5E0C6DD7-5A97-4543-8F10-72F95D7A269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DA41E54-1A14-4580-AE48-6D15D828B125}"/>
              </a:ext>
            </a:extLst>
          </p:cNvPr>
          <p:cNvSpPr>
            <a:spLocks noGrp="1"/>
          </p:cNvSpPr>
          <p:nvPr>
            <p:ph type="dt" sz="half" idx="10"/>
          </p:nvPr>
        </p:nvSpPr>
        <p:spPr/>
        <p:txBody>
          <a:bodyPr/>
          <a:lstStyle/>
          <a:p>
            <a:fld id="{B8B43C08-7E97-48E0-A717-172AEF4DA518}" type="datetimeFigureOut">
              <a:rPr lang="en-AU" smtClean="0"/>
              <a:t>11/05/2023</a:t>
            </a:fld>
            <a:endParaRPr lang="en-AU" dirty="0"/>
          </a:p>
        </p:txBody>
      </p:sp>
      <p:sp>
        <p:nvSpPr>
          <p:cNvPr id="5" name="Footer Placeholder 4">
            <a:extLst>
              <a:ext uri="{FF2B5EF4-FFF2-40B4-BE49-F238E27FC236}">
                <a16:creationId xmlns:a16="http://schemas.microsoft.com/office/drawing/2014/main" id="{744C5BA8-6EDB-47F3-9699-10E9820DF96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1338940-37AF-4320-8701-291BC7CEBBD2}"/>
              </a:ext>
            </a:extLst>
          </p:cNvPr>
          <p:cNvSpPr>
            <a:spLocks noGrp="1"/>
          </p:cNvSpPr>
          <p:nvPr>
            <p:ph type="sldNum" sz="quarter" idx="12"/>
          </p:nvPr>
        </p:nvSpPr>
        <p:spPr/>
        <p:txBody>
          <a:bodyPr/>
          <a:lstStyle/>
          <a:p>
            <a:fld id="{18825134-9496-40A8-971A-2D8B0A3C80DB}" type="slidenum">
              <a:rPr lang="en-AU" smtClean="0"/>
              <a:t>‹#›</a:t>
            </a:fld>
            <a:endParaRPr lang="en-AU" dirty="0"/>
          </a:p>
        </p:txBody>
      </p:sp>
    </p:spTree>
    <p:extLst>
      <p:ext uri="{BB962C8B-B14F-4D97-AF65-F5344CB8AC3E}">
        <p14:creationId xmlns:p14="http://schemas.microsoft.com/office/powerpoint/2010/main" val="110260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28655" y="1113235"/>
            <a:ext cx="6786563" cy="2753694"/>
          </a:xfrm>
          <a:prstGeom prst="rect">
            <a:avLst/>
          </a:prstGeo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DOCUMENT NAME CAXX/XXXXXX</a:t>
            </a:r>
          </a:p>
        </p:txBody>
      </p:sp>
      <p:sp>
        <p:nvSpPr>
          <p:cNvPr id="7"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DOCUMENT NAME CAXX/XXXXXX</a:t>
            </a:r>
          </a:p>
        </p:txBody>
      </p:sp>
      <p:sp>
        <p:nvSpPr>
          <p:cNvPr id="3" name="Content Placeholder 2"/>
          <p:cNvSpPr>
            <a:spLocks noGrp="1"/>
          </p:cNvSpPr>
          <p:nvPr>
            <p:ph idx="1"/>
          </p:nvPr>
        </p:nvSpPr>
        <p:spPr>
          <a:xfrm>
            <a:off x="628650" y="1155502"/>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55502"/>
            <a:ext cx="386715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55502"/>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DOCUMENT NAME CAXX/XXXXXX</a:t>
            </a:r>
          </a:p>
        </p:txBody>
      </p:sp>
      <p:sp>
        <p:nvSpPr>
          <p:cNvPr id="8"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43" y="1096565"/>
            <a:ext cx="3868737"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43" y="1714499"/>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96565"/>
            <a:ext cx="3887788"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714499"/>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DOCUMENT NAME CAXX/XXXXXX</a:t>
            </a:r>
          </a:p>
        </p:txBody>
      </p:sp>
      <p:sp>
        <p:nvSpPr>
          <p:cNvPr id="10"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DOCUMENT NAME CAXX/XXXXXX</a:t>
            </a:r>
          </a:p>
        </p:txBody>
      </p:sp>
      <p:sp>
        <p:nvSpPr>
          <p:cNvPr id="6"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DOCUMENT NAME CAXX/XXXXXX</a:t>
            </a:r>
          </a:p>
        </p:txBody>
      </p:sp>
      <p:sp>
        <p:nvSpPr>
          <p:cNvPr id="5" name="Text Placeholder 10"/>
          <p:cNvSpPr>
            <a:spLocks noGrp="1"/>
          </p:cNvSpPr>
          <p:nvPr>
            <p:ph type="body" sz="quarter" idx="13"/>
          </p:nvPr>
        </p:nvSpPr>
        <p:spPr>
          <a:xfrm>
            <a:off x="628655" y="1113430"/>
            <a:ext cx="7886701" cy="2758484"/>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628650" y="0"/>
            <a:ext cx="7886700" cy="807244"/>
          </a:xfrm>
        </p:spPr>
        <p:txBody>
          <a:bodyPr anchor="ctr">
            <a:normAutofit/>
          </a:bodyPr>
          <a:lstStyle>
            <a:lvl1pPr>
              <a:defRPr sz="3000" b="1">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DOCUMENT NAME CAXX/XXXXXX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1103709"/>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3711"/>
            <a:ext cx="4629150" cy="32920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43" y="2303862"/>
            <a:ext cx="2949575" cy="20978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DOCUMENT NAME CAXX/XXXXXX</a:t>
            </a:r>
          </a:p>
        </p:txBody>
      </p:sp>
      <p:sp>
        <p:nvSpPr>
          <p:cNvPr id="8" name="Title 1"/>
          <p:cNvSpPr txBox="1">
            <a:spLocks/>
          </p:cNvSpPr>
          <p:nvPr userDrawn="1"/>
        </p:nvSpPr>
        <p:spPr>
          <a:xfrm>
            <a:off x="628650"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DOCUMENT NAME CAXX/XXXXXX</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3256AE-4B84-F746-96A3-3F364DDFB17E}" type="slidenum">
              <a:rPr lang="en-US" smtClean="0"/>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28920310"/>
      </p:ext>
    </p:extLst>
  </p:cSld>
  <p:clrMap bg1="lt1" tx1="dk1" bg2="lt2" tx2="dk2" accent1="accent1" accent2="accent2" accent3="accent3" accent4="accent4" accent5="accent5" accent6="accent6" hlink="hlink" folHlink="folHlink"/>
  <p:sldLayoutIdLst>
    <p:sldLayoutId id="2147483715" r:id="rId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C32DB7-32B5-6B4B-A4FD-EC1C2DBE4EEB}" type="datetimeFigureOut">
              <a:rPr lang="en-US" smtClean="0"/>
              <a:t>5/11/2023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DA3FA4-59E8-1B45-A6C6-2BCF3A837740}" type="slidenum">
              <a:rPr lang="en-US" smtClean="0"/>
              <a:t>‹#›</a:t>
            </a:fld>
            <a:endParaRPr lang="en-US" dirty="0"/>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805351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 id="2147483684" r:id="rId5"/>
    <p:sldLayoutId id="2147483685" r:id="rId6"/>
    <p:sldLayoutId id="2147483686" r:id="rId7"/>
    <p:sldLayoutId id="2147483687" r:id="rId8"/>
    <p:sldLayoutId id="2147483688" r:id="rId9"/>
    <p:sldLayoutId id="2147483676" r:id="rId10"/>
    <p:sldLayoutId id="2147483675" r:id="rId11"/>
    <p:sldLayoutId id="2147483677"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BD_8AEDFB9E.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697" y="1477978"/>
            <a:ext cx="8438606" cy="2187543"/>
          </a:xfrm>
        </p:spPr>
        <p:txBody>
          <a:bodyPr anchor="t">
            <a:normAutofit/>
          </a:bodyPr>
          <a:lstStyle/>
          <a:p>
            <a:r>
              <a:rPr lang="en-US" dirty="0"/>
              <a:t>Smart Water Meters</a:t>
            </a:r>
            <a:br>
              <a:rPr lang="en-US" dirty="0"/>
            </a:br>
            <a:br>
              <a:rPr lang="en-US" sz="2800" dirty="0"/>
            </a:br>
            <a:r>
              <a:rPr lang="en-US" sz="2000" dirty="0"/>
              <a:t>Environment, Parks and Sustainability Committee</a:t>
            </a:r>
            <a:br>
              <a:rPr lang="en-US" sz="2000" dirty="0"/>
            </a:br>
            <a:r>
              <a:rPr lang="en-US" sz="2000" dirty="0"/>
              <a:t>9 May 2023</a:t>
            </a:r>
          </a:p>
        </p:txBody>
      </p:sp>
      <p:sp>
        <p:nvSpPr>
          <p:cNvPr id="4" name="TextBox 3">
            <a:extLst>
              <a:ext uri="{FF2B5EF4-FFF2-40B4-BE49-F238E27FC236}">
                <a16:creationId xmlns:a16="http://schemas.microsoft.com/office/drawing/2014/main" id="{667569D2-CD8E-8310-5A6C-D36D1D500E2A}"/>
              </a:ext>
            </a:extLst>
          </p:cNvPr>
          <p:cNvSpPr txBox="1"/>
          <p:nvPr/>
        </p:nvSpPr>
        <p:spPr>
          <a:xfrm>
            <a:off x="3069771" y="4395786"/>
            <a:ext cx="6074229" cy="646331"/>
          </a:xfrm>
          <a:prstGeom prst="rect">
            <a:avLst/>
          </a:prstGeom>
          <a:noFill/>
        </p:spPr>
        <p:txBody>
          <a:bodyPr wrap="square">
            <a:spAutoFit/>
          </a:bodyPr>
          <a:lstStyle/>
          <a:p>
            <a:pPr algn="r"/>
            <a:r>
              <a:rPr lang="en-US" sz="1200" dirty="0">
                <a:solidFill>
                  <a:schemeClr val="bg1"/>
                </a:solidFill>
                <a:latin typeface="+mj-lt"/>
                <a:ea typeface="+mj-ea"/>
                <a:cs typeface="+mj-cs"/>
              </a:rPr>
              <a:t>Water, Energy and Environmental Systems Manager</a:t>
            </a:r>
          </a:p>
          <a:p>
            <a:pPr algn="r"/>
            <a:r>
              <a:rPr lang="en-US" sz="1200" dirty="0">
                <a:solidFill>
                  <a:schemeClr val="bg1"/>
                </a:solidFill>
                <a:latin typeface="+mj-lt"/>
                <a:ea typeface="+mj-ea"/>
                <a:cs typeface="+mj-cs"/>
              </a:rPr>
              <a:t>Natural Environment, Water and Sustainability</a:t>
            </a:r>
          </a:p>
          <a:p>
            <a:pPr algn="r"/>
            <a:r>
              <a:rPr lang="en-US" sz="1200" dirty="0">
                <a:solidFill>
                  <a:schemeClr val="bg1"/>
                </a:solidFill>
                <a:latin typeface="+mj-lt"/>
                <a:ea typeface="+mj-ea"/>
                <a:cs typeface="+mj-cs"/>
              </a:rPr>
              <a:t>City Planning and Sustainability</a:t>
            </a:r>
            <a:endParaRPr lang="en-AU" sz="1200" dirty="0">
              <a:solidFill>
                <a:schemeClr val="bg1"/>
              </a:solidFill>
              <a:latin typeface="+mj-lt"/>
              <a:ea typeface="+mj-ea"/>
              <a:cs typeface="+mj-cs"/>
            </a:endParaRPr>
          </a:p>
        </p:txBody>
      </p:sp>
    </p:spTree>
    <p:extLst>
      <p:ext uri="{BB962C8B-B14F-4D97-AF65-F5344CB8AC3E}">
        <p14:creationId xmlns:p14="http://schemas.microsoft.com/office/powerpoint/2010/main" val="50737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5071F-0AFE-18E4-9C03-F9D8B31F0C83}"/>
              </a:ext>
            </a:extLst>
          </p:cNvPr>
          <p:cNvPicPr>
            <a:picLocks noChangeAspect="1"/>
          </p:cNvPicPr>
          <p:nvPr/>
        </p:nvPicPr>
        <p:blipFill>
          <a:blip r:embed="rId3"/>
          <a:stretch>
            <a:fillRect/>
          </a:stretch>
        </p:blipFill>
        <p:spPr>
          <a:xfrm>
            <a:off x="129155" y="868582"/>
            <a:ext cx="4802774" cy="3406336"/>
          </a:xfrm>
          <a:prstGeom prst="rect">
            <a:avLst/>
          </a:prstGeom>
          <a:effectLst>
            <a:softEdge rad="0"/>
          </a:effectLst>
        </p:spPr>
      </p:pic>
      <p:sp>
        <p:nvSpPr>
          <p:cNvPr id="5" name="Content Placeholder 1">
            <a:extLst>
              <a:ext uri="{FF2B5EF4-FFF2-40B4-BE49-F238E27FC236}">
                <a16:creationId xmlns:a16="http://schemas.microsoft.com/office/drawing/2014/main" id="{5FEDE162-F747-D947-15A2-A2A51924DF02}"/>
              </a:ext>
            </a:extLst>
          </p:cNvPr>
          <p:cNvSpPr txBox="1">
            <a:spLocks/>
          </p:cNvSpPr>
          <p:nvPr/>
        </p:nvSpPr>
        <p:spPr>
          <a:xfrm>
            <a:off x="4931929" y="924736"/>
            <a:ext cx="3511855" cy="3460513"/>
          </a:xfrm>
          <a:prstGeom prst="rect">
            <a:avLst/>
          </a:prstGeom>
        </p:spPr>
        <p:txBody>
          <a:bodyPr>
            <a:norm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400">
              <a:lnSpc>
                <a:spcPct val="110000"/>
              </a:lnSpc>
              <a:spcBef>
                <a:spcPts val="338"/>
              </a:spcBef>
            </a:pPr>
            <a:r>
              <a:rPr lang="en-AU" sz="1600" dirty="0">
                <a:solidFill>
                  <a:schemeClr val="tx2">
                    <a:lumMod val="25000"/>
                  </a:schemeClr>
                </a:solidFill>
              </a:rPr>
              <a:t>95 smart water meters installed at 55 Council assets including:</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Pools</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Parks</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Cemeteries</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Bus depots</a:t>
            </a:r>
          </a:p>
          <a:p>
            <a:pPr marL="0" indent="0" defTabSz="914400">
              <a:lnSpc>
                <a:spcPct val="110000"/>
              </a:lnSpc>
              <a:spcBef>
                <a:spcPts val="338"/>
              </a:spcBef>
              <a:buFont typeface="Arial"/>
              <a:buNone/>
            </a:pPr>
            <a:endParaRPr lang="en-AU" sz="1600" dirty="0">
              <a:solidFill>
                <a:schemeClr val="tx2">
                  <a:lumMod val="25000"/>
                </a:schemeClr>
              </a:solidFill>
            </a:endParaRPr>
          </a:p>
          <a:p>
            <a:pPr defTabSz="914400">
              <a:lnSpc>
                <a:spcPct val="110000"/>
              </a:lnSpc>
              <a:spcBef>
                <a:spcPts val="338"/>
              </a:spcBef>
            </a:pPr>
            <a:r>
              <a:rPr lang="en-AU" sz="1600" dirty="0">
                <a:solidFill>
                  <a:schemeClr val="tx2">
                    <a:lumMod val="25000"/>
                  </a:schemeClr>
                </a:solidFill>
              </a:rPr>
              <a:t>&gt;$380,000 savings</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early leak repair </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direct intervention for process changes </a:t>
            </a:r>
          </a:p>
        </p:txBody>
      </p:sp>
      <p:sp>
        <p:nvSpPr>
          <p:cNvPr id="6" name="Title 2">
            <a:extLst>
              <a:ext uri="{FF2B5EF4-FFF2-40B4-BE49-F238E27FC236}">
                <a16:creationId xmlns:a16="http://schemas.microsoft.com/office/drawing/2014/main" id="{BE1BF9F8-659A-BAD0-12D5-308610B2D2A4}"/>
              </a:ext>
            </a:extLst>
          </p:cNvPr>
          <p:cNvSpPr>
            <a:spLocks noGrp="1"/>
          </p:cNvSpPr>
          <p:nvPr>
            <p:ph type="title"/>
          </p:nvPr>
        </p:nvSpPr>
        <p:spPr>
          <a:xfrm>
            <a:off x="185030" y="0"/>
            <a:ext cx="7886700" cy="808038"/>
          </a:xfrm>
        </p:spPr>
        <p:txBody>
          <a:bodyPr/>
          <a:lstStyle/>
          <a:p>
            <a:r>
              <a:rPr lang="en-AU" dirty="0"/>
              <a:t>Smart Water Meter Program</a:t>
            </a:r>
          </a:p>
        </p:txBody>
      </p:sp>
    </p:spTree>
    <p:extLst>
      <p:ext uri="{BB962C8B-B14F-4D97-AF65-F5344CB8AC3E}">
        <p14:creationId xmlns:p14="http://schemas.microsoft.com/office/powerpoint/2010/main" val="1499573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20AF07-6FE9-76E5-1E82-C67271F3E85D}"/>
              </a:ext>
            </a:extLst>
          </p:cNvPr>
          <p:cNvPicPr>
            <a:picLocks noGrp="1" noChangeAspect="1"/>
          </p:cNvPicPr>
          <p:nvPr>
            <p:ph idx="1"/>
          </p:nvPr>
        </p:nvPicPr>
        <p:blipFill>
          <a:blip r:embed="rId3"/>
          <a:stretch>
            <a:fillRect/>
          </a:stretch>
        </p:blipFill>
        <p:spPr>
          <a:xfrm>
            <a:off x="99933" y="821410"/>
            <a:ext cx="5209059" cy="2930096"/>
          </a:xfrm>
          <a:prstGeom prst="rect">
            <a:avLst/>
          </a:prstGeom>
        </p:spPr>
      </p:pic>
      <p:sp>
        <p:nvSpPr>
          <p:cNvPr id="3" name="Title 2">
            <a:extLst>
              <a:ext uri="{FF2B5EF4-FFF2-40B4-BE49-F238E27FC236}">
                <a16:creationId xmlns:a16="http://schemas.microsoft.com/office/drawing/2014/main" id="{A5555B62-9F93-9FB1-ABD5-AE717D3F2AB6}"/>
              </a:ext>
            </a:extLst>
          </p:cNvPr>
          <p:cNvSpPr>
            <a:spLocks noGrp="1"/>
          </p:cNvSpPr>
          <p:nvPr>
            <p:ph type="title"/>
          </p:nvPr>
        </p:nvSpPr>
        <p:spPr>
          <a:xfrm>
            <a:off x="130709" y="63376"/>
            <a:ext cx="7886700" cy="807244"/>
          </a:xfrm>
        </p:spPr>
        <p:txBody>
          <a:bodyPr>
            <a:normAutofit fontScale="90000"/>
          </a:bodyPr>
          <a:lstStyle/>
          <a:p>
            <a:r>
              <a:rPr lang="en-AU" dirty="0"/>
              <a:t>Water Saving case study – Newmarket pool </a:t>
            </a:r>
          </a:p>
        </p:txBody>
      </p:sp>
      <p:grpSp>
        <p:nvGrpSpPr>
          <p:cNvPr id="5" name="Group 4">
            <a:extLst>
              <a:ext uri="{FF2B5EF4-FFF2-40B4-BE49-F238E27FC236}">
                <a16:creationId xmlns:a16="http://schemas.microsoft.com/office/drawing/2014/main" id="{16618E9C-AE60-D7CB-BE6C-0F6648F978A4}"/>
              </a:ext>
            </a:extLst>
          </p:cNvPr>
          <p:cNvGrpSpPr/>
          <p:nvPr/>
        </p:nvGrpSpPr>
        <p:grpSpPr>
          <a:xfrm>
            <a:off x="4434507" y="2812844"/>
            <a:ext cx="4709493" cy="2291657"/>
            <a:chOff x="419703" y="853929"/>
            <a:chExt cx="7924800" cy="4289571"/>
          </a:xfrm>
        </p:grpSpPr>
        <p:pic>
          <p:nvPicPr>
            <p:cNvPr id="6" name="Picture 5">
              <a:extLst>
                <a:ext uri="{FF2B5EF4-FFF2-40B4-BE49-F238E27FC236}">
                  <a16:creationId xmlns:a16="http://schemas.microsoft.com/office/drawing/2014/main" id="{C5C44D73-E33F-C6E1-CB16-224E7D4442E4}"/>
                </a:ext>
              </a:extLst>
            </p:cNvPr>
            <p:cNvPicPr>
              <a:picLocks noChangeAspect="1"/>
            </p:cNvPicPr>
            <p:nvPr/>
          </p:nvPicPr>
          <p:blipFill>
            <a:blip r:embed="rId4"/>
            <a:stretch>
              <a:fillRect/>
            </a:stretch>
          </p:blipFill>
          <p:spPr>
            <a:xfrm>
              <a:off x="419703" y="853929"/>
              <a:ext cx="7924800" cy="4289571"/>
            </a:xfrm>
            <a:prstGeom prst="rect">
              <a:avLst/>
            </a:prstGeom>
          </p:spPr>
        </p:pic>
        <p:sp>
          <p:nvSpPr>
            <p:cNvPr id="7" name="Rectangle 4">
              <a:extLst>
                <a:ext uri="{FF2B5EF4-FFF2-40B4-BE49-F238E27FC236}">
                  <a16:creationId xmlns:a16="http://schemas.microsoft.com/office/drawing/2014/main" id="{03959004-A8B7-8B4D-F18E-722DA9DCD568}"/>
                </a:ext>
              </a:extLst>
            </p:cNvPr>
            <p:cNvSpPr>
              <a:spLocks noChangeArrowheads="1"/>
            </p:cNvSpPr>
            <p:nvPr/>
          </p:nvSpPr>
          <p:spPr bwMode="auto">
            <a:xfrm>
              <a:off x="2601517" y="2530593"/>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AU" altLang="en-US" sz="1350" dirty="0">
                  <a:latin typeface="Arial" panose="020B0604020202020204" pitchFamily="34" charset="0"/>
                </a:rPr>
              </a:br>
              <a:endParaRPr lang="en-AU" altLang="en-US" sz="1350" dirty="0">
                <a:latin typeface="Arial" panose="020B0604020202020204" pitchFamily="34" charset="0"/>
              </a:endParaRPr>
            </a:p>
          </p:txBody>
        </p:sp>
        <p:sp>
          <p:nvSpPr>
            <p:cNvPr id="8" name="Oval 7">
              <a:extLst>
                <a:ext uri="{FF2B5EF4-FFF2-40B4-BE49-F238E27FC236}">
                  <a16:creationId xmlns:a16="http://schemas.microsoft.com/office/drawing/2014/main" id="{D0596C3F-9C27-5EB6-FC90-0E12DB8D3390}"/>
                </a:ext>
              </a:extLst>
            </p:cNvPr>
            <p:cNvSpPr/>
            <p:nvPr/>
          </p:nvSpPr>
          <p:spPr>
            <a:xfrm>
              <a:off x="1482119" y="2512822"/>
              <a:ext cx="1632017" cy="16192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2D19D5F4-8B02-EAFE-881E-2000CA5537BF}"/>
                </a:ext>
              </a:extLst>
            </p:cNvPr>
            <p:cNvSpPr/>
            <p:nvPr/>
          </p:nvSpPr>
          <p:spPr>
            <a:xfrm>
              <a:off x="3674853" y="3381555"/>
              <a:ext cx="897147" cy="871523"/>
            </a:xfrm>
            <a:prstGeom prst="ellipse">
              <a:avLst/>
            </a:prstGeom>
            <a:noFill/>
            <a:ln w="4445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6217BB15-52DA-280E-5782-28360730F09D}"/>
                </a:ext>
              </a:extLst>
            </p:cNvPr>
            <p:cNvSpPr/>
            <p:nvPr/>
          </p:nvSpPr>
          <p:spPr>
            <a:xfrm>
              <a:off x="5650302" y="3536830"/>
              <a:ext cx="2484407" cy="716248"/>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229203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BD050D-0547-CCBA-4697-31615DD7262D}"/>
              </a:ext>
            </a:extLst>
          </p:cNvPr>
          <p:cNvSpPr txBox="1"/>
          <p:nvPr/>
        </p:nvSpPr>
        <p:spPr>
          <a:xfrm>
            <a:off x="129866" y="89707"/>
            <a:ext cx="8461596" cy="553998"/>
          </a:xfrm>
          <a:prstGeom prst="rect">
            <a:avLst/>
          </a:prstGeom>
          <a:noFill/>
        </p:spPr>
        <p:txBody>
          <a:bodyPr wrap="square">
            <a:spAutoFit/>
          </a:bodyPr>
          <a:lstStyle/>
          <a:p>
            <a:r>
              <a:rPr kumimoji="0" lang="en-AU" sz="3000" b="1" i="0" u="none" strike="noStrike" kern="1200" cap="none" spc="0" normalizeH="0" baseline="0" noProof="0" dirty="0">
                <a:ln>
                  <a:noFill/>
                </a:ln>
                <a:solidFill>
                  <a:prstClr val="white"/>
                </a:solidFill>
                <a:effectLst/>
                <a:uLnTx/>
                <a:uFillTx/>
                <a:latin typeface="Arial" panose="020B0604020202020204"/>
                <a:ea typeface="+mj-ea"/>
                <a:cs typeface="+mj-cs"/>
              </a:rPr>
              <a:t>Water Saving case study – Hercules Park </a:t>
            </a:r>
            <a:endParaRPr lang="en-AU" dirty="0"/>
          </a:p>
        </p:txBody>
      </p:sp>
      <p:pic>
        <p:nvPicPr>
          <p:cNvPr id="3" name="Picture 2">
            <a:extLst>
              <a:ext uri="{FF2B5EF4-FFF2-40B4-BE49-F238E27FC236}">
                <a16:creationId xmlns:a16="http://schemas.microsoft.com/office/drawing/2014/main" id="{706FFB85-820F-F640-C353-645167832B12}"/>
              </a:ext>
            </a:extLst>
          </p:cNvPr>
          <p:cNvPicPr>
            <a:picLocks noChangeAspect="1"/>
          </p:cNvPicPr>
          <p:nvPr/>
        </p:nvPicPr>
        <p:blipFill>
          <a:blip r:embed="rId3"/>
          <a:stretch>
            <a:fillRect/>
          </a:stretch>
        </p:blipFill>
        <p:spPr>
          <a:xfrm>
            <a:off x="4047484" y="2400300"/>
            <a:ext cx="5072986" cy="2743199"/>
          </a:xfrm>
          <a:prstGeom prst="rect">
            <a:avLst/>
          </a:prstGeom>
        </p:spPr>
      </p:pic>
      <p:pic>
        <p:nvPicPr>
          <p:cNvPr id="4" name="Picture 3">
            <a:extLst>
              <a:ext uri="{FF2B5EF4-FFF2-40B4-BE49-F238E27FC236}">
                <a16:creationId xmlns:a16="http://schemas.microsoft.com/office/drawing/2014/main" id="{C160DB4F-0D4E-C885-8964-2405BDD9EBAE}"/>
              </a:ext>
            </a:extLst>
          </p:cNvPr>
          <p:cNvPicPr>
            <a:picLocks noChangeAspect="1"/>
          </p:cNvPicPr>
          <p:nvPr/>
        </p:nvPicPr>
        <p:blipFill rotWithShape="1">
          <a:blip r:embed="rId4"/>
          <a:srcRect l="22738" t="4497" b="4712"/>
          <a:stretch/>
        </p:blipFill>
        <p:spPr>
          <a:xfrm>
            <a:off x="99904" y="827822"/>
            <a:ext cx="3919469" cy="3093396"/>
          </a:xfrm>
          <a:prstGeom prst="rect">
            <a:avLst/>
          </a:prstGeom>
        </p:spPr>
      </p:pic>
    </p:spTree>
    <p:extLst>
      <p:ext uri="{BB962C8B-B14F-4D97-AF65-F5344CB8AC3E}">
        <p14:creationId xmlns:p14="http://schemas.microsoft.com/office/powerpoint/2010/main" val="80428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87FC89-BEA2-6507-7E44-5E28BA59205E}"/>
              </a:ext>
            </a:extLst>
          </p:cNvPr>
          <p:cNvPicPr>
            <a:picLocks noGrp="1" noChangeAspect="1"/>
          </p:cNvPicPr>
          <p:nvPr>
            <p:ph idx="1"/>
          </p:nvPr>
        </p:nvPicPr>
        <p:blipFill rotWithShape="1">
          <a:blip r:embed="rId3"/>
          <a:srcRect t="-4349" r="18563"/>
          <a:stretch/>
        </p:blipFill>
        <p:spPr>
          <a:xfrm>
            <a:off x="94615" y="692197"/>
            <a:ext cx="4435020" cy="3196557"/>
          </a:xfrm>
          <a:prstGeom prst="rect">
            <a:avLst/>
          </a:prstGeom>
        </p:spPr>
      </p:pic>
      <p:pic>
        <p:nvPicPr>
          <p:cNvPr id="6" name="Picture 5">
            <a:extLst>
              <a:ext uri="{FF2B5EF4-FFF2-40B4-BE49-F238E27FC236}">
                <a16:creationId xmlns:a16="http://schemas.microsoft.com/office/drawing/2014/main" id="{87F4688C-6D95-F057-ADAA-73BEDDDEC88F}"/>
              </a:ext>
            </a:extLst>
          </p:cNvPr>
          <p:cNvPicPr>
            <a:picLocks noChangeAspect="1"/>
          </p:cNvPicPr>
          <p:nvPr/>
        </p:nvPicPr>
        <p:blipFill>
          <a:blip r:embed="rId4"/>
          <a:stretch>
            <a:fillRect/>
          </a:stretch>
        </p:blipFill>
        <p:spPr>
          <a:xfrm>
            <a:off x="4523920" y="2571750"/>
            <a:ext cx="4620080" cy="2562029"/>
          </a:xfrm>
          <a:prstGeom prst="rect">
            <a:avLst/>
          </a:prstGeom>
        </p:spPr>
      </p:pic>
      <p:sp>
        <p:nvSpPr>
          <p:cNvPr id="2" name="TextBox 1">
            <a:extLst>
              <a:ext uri="{FF2B5EF4-FFF2-40B4-BE49-F238E27FC236}">
                <a16:creationId xmlns:a16="http://schemas.microsoft.com/office/drawing/2014/main" id="{0BB40E16-9DC4-E453-C922-0334DB2F532F}"/>
              </a:ext>
            </a:extLst>
          </p:cNvPr>
          <p:cNvSpPr txBox="1"/>
          <p:nvPr/>
        </p:nvSpPr>
        <p:spPr>
          <a:xfrm>
            <a:off x="88900" y="137657"/>
            <a:ext cx="8461596" cy="553998"/>
          </a:xfrm>
          <a:prstGeom prst="rect">
            <a:avLst/>
          </a:prstGeom>
          <a:noFill/>
        </p:spPr>
        <p:txBody>
          <a:bodyPr wrap="square">
            <a:spAutoFit/>
          </a:bodyPr>
          <a:lstStyle/>
          <a:p>
            <a:r>
              <a:rPr kumimoji="0" lang="en-AU" sz="3000" b="1" i="0" u="none" strike="noStrike" kern="1200" cap="none" spc="0" normalizeH="0" baseline="0" noProof="0" dirty="0">
                <a:ln>
                  <a:noFill/>
                </a:ln>
                <a:solidFill>
                  <a:prstClr val="white"/>
                </a:solidFill>
                <a:effectLst/>
                <a:uLnTx/>
                <a:uFillTx/>
                <a:latin typeface="Arial" panose="020B0604020202020204"/>
                <a:ea typeface="+mj-ea"/>
                <a:cs typeface="+mj-cs"/>
              </a:rPr>
              <a:t>Water Saving case study – Acacia Ridge Pool </a:t>
            </a:r>
            <a:endParaRPr lang="en-AU" dirty="0"/>
          </a:p>
        </p:txBody>
      </p:sp>
    </p:spTree>
    <p:extLst>
      <p:ext uri="{BB962C8B-B14F-4D97-AF65-F5344CB8AC3E}">
        <p14:creationId xmlns:p14="http://schemas.microsoft.com/office/powerpoint/2010/main" val="326403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8C6325-8281-A2BA-FD82-53A740F292B7}"/>
              </a:ext>
            </a:extLst>
          </p:cNvPr>
          <p:cNvSpPr>
            <a:spLocks noGrp="1"/>
          </p:cNvSpPr>
          <p:nvPr>
            <p:ph type="title"/>
          </p:nvPr>
        </p:nvSpPr>
        <p:spPr>
          <a:xfrm>
            <a:off x="126489" y="0"/>
            <a:ext cx="9046695" cy="807244"/>
          </a:xfrm>
        </p:spPr>
        <p:txBody>
          <a:bodyPr>
            <a:normAutofit/>
          </a:bodyPr>
          <a:lstStyle/>
          <a:p>
            <a:r>
              <a:rPr lang="en-AU" dirty="0"/>
              <a:t>Water Saving case study – Leased sports club</a:t>
            </a:r>
          </a:p>
        </p:txBody>
      </p:sp>
      <p:pic>
        <p:nvPicPr>
          <p:cNvPr id="4" name="Picture 3" descr="A picture containing outdoor, sky, field, tree&#10;&#10;Description automatically generated">
            <a:extLst>
              <a:ext uri="{FF2B5EF4-FFF2-40B4-BE49-F238E27FC236}">
                <a16:creationId xmlns:a16="http://schemas.microsoft.com/office/drawing/2014/main" id="{E0A748A0-04BC-A296-4CD7-C819BA4142BA}"/>
              </a:ext>
            </a:extLst>
          </p:cNvPr>
          <p:cNvPicPr>
            <a:picLocks noChangeAspect="1"/>
          </p:cNvPicPr>
          <p:nvPr/>
        </p:nvPicPr>
        <p:blipFill>
          <a:blip r:embed="rId4"/>
          <a:stretch>
            <a:fillRect/>
          </a:stretch>
        </p:blipFill>
        <p:spPr>
          <a:xfrm>
            <a:off x="110013" y="832755"/>
            <a:ext cx="5269295" cy="3512863"/>
          </a:xfrm>
          <a:prstGeom prst="rect">
            <a:avLst/>
          </a:prstGeom>
        </p:spPr>
      </p:pic>
      <p:pic>
        <p:nvPicPr>
          <p:cNvPr id="5" name="Content Placeholder 4">
            <a:extLst>
              <a:ext uri="{FF2B5EF4-FFF2-40B4-BE49-F238E27FC236}">
                <a16:creationId xmlns:a16="http://schemas.microsoft.com/office/drawing/2014/main" id="{99D788F7-7661-953D-CDD8-F3071C8BD92C}"/>
              </a:ext>
            </a:extLst>
          </p:cNvPr>
          <p:cNvPicPr>
            <a:picLocks noGrp="1" noChangeAspect="1"/>
          </p:cNvPicPr>
          <p:nvPr>
            <p:ph idx="1"/>
          </p:nvPr>
        </p:nvPicPr>
        <p:blipFill>
          <a:blip r:embed="rId5"/>
          <a:stretch>
            <a:fillRect/>
          </a:stretch>
        </p:blipFill>
        <p:spPr>
          <a:xfrm>
            <a:off x="4488032" y="2591206"/>
            <a:ext cx="4675424" cy="2546724"/>
          </a:xfrm>
        </p:spPr>
      </p:pic>
    </p:spTree>
    <p:extLst>
      <p:ext uri="{BB962C8B-B14F-4D97-AF65-F5344CB8AC3E}">
        <p14:creationId xmlns:p14="http://schemas.microsoft.com/office/powerpoint/2010/main" val="233085225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79F7FA-5A4A-0D1A-05C9-A5CFD1D56332}"/>
              </a:ext>
            </a:extLst>
          </p:cNvPr>
          <p:cNvSpPr>
            <a:spLocks noGrp="1"/>
          </p:cNvSpPr>
          <p:nvPr>
            <p:ph idx="1"/>
          </p:nvPr>
        </p:nvSpPr>
        <p:spPr>
          <a:xfrm>
            <a:off x="520212" y="1070919"/>
            <a:ext cx="7169727" cy="2133600"/>
          </a:xfrm>
        </p:spPr>
        <p:txBody>
          <a:bodyPr>
            <a:normAutofit/>
          </a:bodyPr>
          <a:lstStyle/>
          <a:p>
            <a:r>
              <a:rPr lang="en-AU" sz="1600" dirty="0">
                <a:solidFill>
                  <a:schemeClr val="tx2">
                    <a:lumMod val="25000"/>
                  </a:schemeClr>
                </a:solidFill>
              </a:rPr>
              <a:t>Koala Fodder Plantation</a:t>
            </a:r>
          </a:p>
          <a:p>
            <a:r>
              <a:rPr lang="en-AU" sz="1600" dirty="0">
                <a:solidFill>
                  <a:schemeClr val="tx2">
                    <a:lumMod val="25000"/>
                  </a:schemeClr>
                </a:solidFill>
              </a:rPr>
              <a:t>Stormwater Harvesting</a:t>
            </a:r>
          </a:p>
          <a:p>
            <a:r>
              <a:rPr lang="en-AU" sz="1600" dirty="0">
                <a:solidFill>
                  <a:schemeClr val="tx2">
                    <a:lumMod val="25000"/>
                  </a:schemeClr>
                </a:solidFill>
              </a:rPr>
              <a:t>Soil Moisture Sensors</a:t>
            </a:r>
          </a:p>
          <a:p>
            <a:r>
              <a:rPr lang="en-AU" sz="1600" dirty="0">
                <a:solidFill>
                  <a:schemeClr val="tx2">
                    <a:lumMod val="25000"/>
                  </a:schemeClr>
                </a:solidFill>
              </a:rPr>
              <a:t>Improved Business processes for water monitoring</a:t>
            </a:r>
          </a:p>
          <a:p>
            <a:r>
              <a:rPr lang="en-AU" sz="1600" dirty="0">
                <a:solidFill>
                  <a:schemeClr val="tx2">
                    <a:lumMod val="25000"/>
                  </a:schemeClr>
                </a:solidFill>
              </a:rPr>
              <a:t>Water smart street trees </a:t>
            </a:r>
          </a:p>
          <a:p>
            <a:r>
              <a:rPr lang="en-AU" sz="1600" dirty="0">
                <a:solidFill>
                  <a:schemeClr val="tx2">
                    <a:lumMod val="25000"/>
                  </a:schemeClr>
                </a:solidFill>
              </a:rPr>
              <a:t>Resilient Clubs Support Program </a:t>
            </a:r>
          </a:p>
          <a:p>
            <a:pPr marL="0" indent="0">
              <a:buNone/>
            </a:pPr>
            <a:endParaRPr lang="en-AU" sz="1600" dirty="0"/>
          </a:p>
          <a:p>
            <a:endParaRPr lang="en-AU" sz="1600" dirty="0"/>
          </a:p>
        </p:txBody>
      </p:sp>
      <p:sp>
        <p:nvSpPr>
          <p:cNvPr id="3" name="Title 2">
            <a:extLst>
              <a:ext uri="{FF2B5EF4-FFF2-40B4-BE49-F238E27FC236}">
                <a16:creationId xmlns:a16="http://schemas.microsoft.com/office/drawing/2014/main" id="{6D2802AB-C213-3A25-26CA-3A751273288F}"/>
              </a:ext>
            </a:extLst>
          </p:cNvPr>
          <p:cNvSpPr>
            <a:spLocks noGrp="1"/>
          </p:cNvSpPr>
          <p:nvPr>
            <p:ph type="title"/>
          </p:nvPr>
        </p:nvSpPr>
        <p:spPr>
          <a:xfrm>
            <a:off x="220089" y="0"/>
            <a:ext cx="7886700" cy="807244"/>
          </a:xfrm>
        </p:spPr>
        <p:txBody>
          <a:bodyPr/>
          <a:lstStyle/>
          <a:p>
            <a:r>
              <a:rPr lang="en-AU" dirty="0"/>
              <a:t>Sustainable Water Use in action</a:t>
            </a:r>
          </a:p>
        </p:txBody>
      </p:sp>
      <p:pic>
        <p:nvPicPr>
          <p:cNvPr id="4" name="Picture 3">
            <a:extLst>
              <a:ext uri="{FF2B5EF4-FFF2-40B4-BE49-F238E27FC236}">
                <a16:creationId xmlns:a16="http://schemas.microsoft.com/office/drawing/2014/main" id="{95F49F05-E325-C135-8361-7B06B61E06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8592" y="3353609"/>
            <a:ext cx="2276349" cy="1673349"/>
          </a:xfrm>
          <a:prstGeom prst="rect">
            <a:avLst/>
          </a:prstGeom>
        </p:spPr>
      </p:pic>
      <p:pic>
        <p:nvPicPr>
          <p:cNvPr id="5" name="Picture 4">
            <a:extLst>
              <a:ext uri="{FF2B5EF4-FFF2-40B4-BE49-F238E27FC236}">
                <a16:creationId xmlns:a16="http://schemas.microsoft.com/office/drawing/2014/main" id="{BF2A70A6-8565-D328-1A1B-283CC59B2765}"/>
              </a:ext>
            </a:extLst>
          </p:cNvPr>
          <p:cNvPicPr>
            <a:picLocks noChangeAspect="1"/>
          </p:cNvPicPr>
          <p:nvPr/>
        </p:nvPicPr>
        <p:blipFill>
          <a:blip r:embed="rId4"/>
          <a:stretch>
            <a:fillRect/>
          </a:stretch>
        </p:blipFill>
        <p:spPr>
          <a:xfrm>
            <a:off x="3379693" y="3353609"/>
            <a:ext cx="1105053" cy="1683010"/>
          </a:xfrm>
          <a:prstGeom prst="rect">
            <a:avLst/>
          </a:prstGeom>
        </p:spPr>
      </p:pic>
      <p:pic>
        <p:nvPicPr>
          <p:cNvPr id="6" name="Picture 5">
            <a:extLst>
              <a:ext uri="{FF2B5EF4-FFF2-40B4-BE49-F238E27FC236}">
                <a16:creationId xmlns:a16="http://schemas.microsoft.com/office/drawing/2014/main" id="{BDED3C87-FB19-9BBA-E569-B5FFCA55E332}"/>
              </a:ext>
            </a:extLst>
          </p:cNvPr>
          <p:cNvPicPr>
            <a:picLocks noChangeAspect="1"/>
          </p:cNvPicPr>
          <p:nvPr/>
        </p:nvPicPr>
        <p:blipFill>
          <a:blip r:embed="rId5"/>
          <a:stretch>
            <a:fillRect/>
          </a:stretch>
        </p:blipFill>
        <p:spPr>
          <a:xfrm>
            <a:off x="5038954" y="3365323"/>
            <a:ext cx="2515460" cy="1672289"/>
          </a:xfrm>
          <a:prstGeom prst="rect">
            <a:avLst/>
          </a:prstGeom>
        </p:spPr>
      </p:pic>
    </p:spTree>
    <p:extLst>
      <p:ext uri="{BB962C8B-B14F-4D97-AF65-F5344CB8AC3E}">
        <p14:creationId xmlns:p14="http://schemas.microsoft.com/office/powerpoint/2010/main" val="137156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7A7F4A-8759-D9C7-3561-EB5578C073D7}"/>
              </a:ext>
            </a:extLst>
          </p:cNvPr>
          <p:cNvSpPr>
            <a:spLocks noGrp="1"/>
          </p:cNvSpPr>
          <p:nvPr>
            <p:ph type="title"/>
          </p:nvPr>
        </p:nvSpPr>
        <p:spPr>
          <a:xfrm>
            <a:off x="341219" y="0"/>
            <a:ext cx="7886700" cy="807244"/>
          </a:xfrm>
        </p:spPr>
        <p:txBody>
          <a:bodyPr/>
          <a:lstStyle/>
          <a:p>
            <a:r>
              <a:rPr lang="en-AU" dirty="0"/>
              <a:t>Resilient Clubs Support Program </a:t>
            </a:r>
          </a:p>
        </p:txBody>
      </p:sp>
      <p:sp>
        <p:nvSpPr>
          <p:cNvPr id="6" name="TextBox 5">
            <a:extLst>
              <a:ext uri="{FF2B5EF4-FFF2-40B4-BE49-F238E27FC236}">
                <a16:creationId xmlns:a16="http://schemas.microsoft.com/office/drawing/2014/main" id="{99AE20DB-663F-F3E4-32DC-DB623B6DB764}"/>
              </a:ext>
            </a:extLst>
          </p:cNvPr>
          <p:cNvSpPr txBox="1"/>
          <p:nvPr/>
        </p:nvSpPr>
        <p:spPr>
          <a:xfrm>
            <a:off x="984422" y="944783"/>
            <a:ext cx="7175156" cy="1154675"/>
          </a:xfrm>
          <a:prstGeom prst="rect">
            <a:avLst/>
          </a:prstGeom>
          <a:noFill/>
        </p:spPr>
        <p:txBody>
          <a:bodyPr wrap="square">
            <a:spAutoFit/>
          </a:bodyPr>
          <a:lstStyle/>
          <a:p>
            <a:pPr>
              <a:lnSpc>
                <a:spcPct val="110000"/>
              </a:lnSpc>
              <a:spcBef>
                <a:spcPts val="338"/>
              </a:spcBef>
            </a:pPr>
            <a:r>
              <a:rPr lang="en-AU" sz="1600" dirty="0"/>
              <a:t>An initiative of Brisbane City Council, delivered in partnership with Brisbane Sustainability Agency, the Resilient Clubs Program is designed to support community organisations that lease facilities from Council to optimise their water and energy use and reduce operating costs.</a:t>
            </a:r>
          </a:p>
        </p:txBody>
      </p:sp>
      <p:pic>
        <p:nvPicPr>
          <p:cNvPr id="4" name="overview__resilient_clubs_support_program (720p)">
            <a:hlinkClick r:id="" action="ppaction://media"/>
            <a:extLst>
              <a:ext uri="{FF2B5EF4-FFF2-40B4-BE49-F238E27FC236}">
                <a16:creationId xmlns:a16="http://schemas.microsoft.com/office/drawing/2014/main" id="{5F620A66-F940-41BD-A250-A41B896208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7355" y="2372885"/>
            <a:ext cx="4649290" cy="2615226"/>
          </a:xfrm>
          <a:prstGeom prst="rect">
            <a:avLst/>
          </a:prstGeom>
        </p:spPr>
      </p:pic>
    </p:spTree>
    <p:extLst>
      <p:ext uri="{BB962C8B-B14F-4D97-AF65-F5344CB8AC3E}">
        <p14:creationId xmlns:p14="http://schemas.microsoft.com/office/powerpoint/2010/main" val="359320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A52810-6E7B-E7A7-7F2F-B2C603F54F29}"/>
              </a:ext>
            </a:extLst>
          </p:cNvPr>
          <p:cNvSpPr>
            <a:spLocks noGrp="1"/>
          </p:cNvSpPr>
          <p:nvPr>
            <p:ph idx="1"/>
          </p:nvPr>
        </p:nvSpPr>
        <p:spPr>
          <a:xfrm>
            <a:off x="108954" y="1033420"/>
            <a:ext cx="5525727" cy="3747247"/>
          </a:xfrm>
        </p:spPr>
        <p:txBody>
          <a:bodyPr>
            <a:normAutofit/>
          </a:bodyPr>
          <a:lstStyle/>
          <a:p>
            <a:pPr defTabSz="914400">
              <a:lnSpc>
                <a:spcPct val="110000"/>
              </a:lnSpc>
              <a:spcBef>
                <a:spcPts val="338"/>
              </a:spcBef>
            </a:pPr>
            <a:r>
              <a:rPr lang="en-AU" sz="1600" dirty="0">
                <a:solidFill>
                  <a:schemeClr val="tx2">
                    <a:lumMod val="25000"/>
                  </a:schemeClr>
                </a:solidFill>
              </a:rPr>
              <a:t>BOM is forecasting hotter drier weather for Brisbane, with an </a:t>
            </a:r>
            <a:r>
              <a:rPr lang="en-AU" sz="1600" i="1" dirty="0">
                <a:solidFill>
                  <a:schemeClr val="tx2">
                    <a:lumMod val="25000"/>
                  </a:schemeClr>
                </a:solidFill>
              </a:rPr>
              <a:t>El Nino </a:t>
            </a:r>
            <a:r>
              <a:rPr lang="en-AU" sz="1600" dirty="0">
                <a:solidFill>
                  <a:schemeClr val="tx2">
                    <a:lumMod val="25000"/>
                  </a:schemeClr>
                </a:solidFill>
              </a:rPr>
              <a:t>potentially forming this year</a:t>
            </a:r>
          </a:p>
          <a:p>
            <a:pPr marL="0" indent="0" defTabSz="914400">
              <a:lnSpc>
                <a:spcPct val="110000"/>
              </a:lnSpc>
              <a:spcBef>
                <a:spcPts val="338"/>
              </a:spcBef>
              <a:buNone/>
            </a:pPr>
            <a:r>
              <a:rPr lang="en-AU" sz="1600" dirty="0">
                <a:solidFill>
                  <a:schemeClr val="tx2">
                    <a:lumMod val="25000"/>
                  </a:schemeClr>
                </a:solidFill>
              </a:rPr>
              <a:t> </a:t>
            </a:r>
          </a:p>
          <a:p>
            <a:pPr defTabSz="914400">
              <a:lnSpc>
                <a:spcPct val="110000"/>
              </a:lnSpc>
              <a:spcBef>
                <a:spcPts val="338"/>
              </a:spcBef>
            </a:pPr>
            <a:r>
              <a:rPr lang="en-AU" sz="1600" dirty="0">
                <a:solidFill>
                  <a:schemeClr val="tx2">
                    <a:lumMod val="25000"/>
                  </a:schemeClr>
                </a:solidFill>
              </a:rPr>
              <a:t>Council is responding and getting ready, but everyone can play a part</a:t>
            </a:r>
          </a:p>
          <a:p>
            <a:pPr defTabSz="914400">
              <a:lnSpc>
                <a:spcPct val="110000"/>
              </a:lnSpc>
              <a:spcBef>
                <a:spcPts val="338"/>
              </a:spcBef>
            </a:pPr>
            <a:endParaRPr lang="en-AU" sz="1600" dirty="0">
              <a:solidFill>
                <a:schemeClr val="tx2">
                  <a:lumMod val="25000"/>
                </a:schemeClr>
              </a:solidFill>
            </a:endParaRPr>
          </a:p>
          <a:p>
            <a:pPr defTabSz="914400">
              <a:lnSpc>
                <a:spcPct val="110000"/>
              </a:lnSpc>
              <a:spcBef>
                <a:spcPts val="338"/>
              </a:spcBef>
            </a:pPr>
            <a:r>
              <a:rPr lang="en-AU" sz="1600" dirty="0">
                <a:solidFill>
                  <a:schemeClr val="tx2">
                    <a:lumMod val="25000"/>
                  </a:schemeClr>
                </a:solidFill>
              </a:rPr>
              <a:t>For example, residents can do their bit at home: </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repairing their dripping taps </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installing water efficient products and </a:t>
            </a:r>
          </a:p>
          <a:p>
            <a:pPr lvl="1" defTabSz="914400">
              <a:lnSpc>
                <a:spcPct val="110000"/>
              </a:lnSpc>
              <a:spcBef>
                <a:spcPts val="338"/>
              </a:spcBef>
              <a:buFont typeface="Courier New" panose="02070309020205020404" pitchFamily="49" charset="0"/>
              <a:buChar char="o"/>
            </a:pPr>
            <a:r>
              <a:rPr lang="en-AU" sz="1600" dirty="0">
                <a:solidFill>
                  <a:schemeClr val="tx2">
                    <a:lumMod val="25000"/>
                  </a:schemeClr>
                </a:solidFill>
              </a:rPr>
              <a:t>choosing drought tolerant plants for their garden  </a:t>
            </a:r>
          </a:p>
        </p:txBody>
      </p:sp>
      <p:sp>
        <p:nvSpPr>
          <p:cNvPr id="3" name="Title 2">
            <a:extLst>
              <a:ext uri="{FF2B5EF4-FFF2-40B4-BE49-F238E27FC236}">
                <a16:creationId xmlns:a16="http://schemas.microsoft.com/office/drawing/2014/main" id="{A74AC390-BC1F-9655-4E6F-3B7789B8C5BA}"/>
              </a:ext>
            </a:extLst>
          </p:cNvPr>
          <p:cNvSpPr>
            <a:spLocks noGrp="1"/>
          </p:cNvSpPr>
          <p:nvPr>
            <p:ph type="title"/>
          </p:nvPr>
        </p:nvSpPr>
        <p:spPr>
          <a:xfrm>
            <a:off x="366003" y="0"/>
            <a:ext cx="7886700" cy="807244"/>
          </a:xfrm>
        </p:spPr>
        <p:txBody>
          <a:bodyPr/>
          <a:lstStyle/>
          <a:p>
            <a:r>
              <a:rPr lang="en-AU" dirty="0"/>
              <a:t>Conclusion</a:t>
            </a:r>
          </a:p>
        </p:txBody>
      </p:sp>
      <p:pic>
        <p:nvPicPr>
          <p:cNvPr id="5" name="Picture 4">
            <a:extLst>
              <a:ext uri="{FF2B5EF4-FFF2-40B4-BE49-F238E27FC236}">
                <a16:creationId xmlns:a16="http://schemas.microsoft.com/office/drawing/2014/main" id="{D1C3B37D-5E1C-E8F1-1F43-53C37604795E}"/>
              </a:ext>
            </a:extLst>
          </p:cNvPr>
          <p:cNvPicPr>
            <a:picLocks noChangeAspect="1"/>
          </p:cNvPicPr>
          <p:nvPr/>
        </p:nvPicPr>
        <p:blipFill>
          <a:blip r:embed="rId3"/>
          <a:stretch>
            <a:fillRect/>
          </a:stretch>
        </p:blipFill>
        <p:spPr>
          <a:xfrm>
            <a:off x="6858183" y="824389"/>
            <a:ext cx="2280102" cy="1676545"/>
          </a:xfrm>
          <a:prstGeom prst="rect">
            <a:avLst/>
          </a:prstGeom>
        </p:spPr>
      </p:pic>
      <p:pic>
        <p:nvPicPr>
          <p:cNvPr id="6" name="Picture 5">
            <a:extLst>
              <a:ext uri="{FF2B5EF4-FFF2-40B4-BE49-F238E27FC236}">
                <a16:creationId xmlns:a16="http://schemas.microsoft.com/office/drawing/2014/main" id="{CF3FF9A1-C2EC-1AF8-07E5-02657F857F69}"/>
              </a:ext>
            </a:extLst>
          </p:cNvPr>
          <p:cNvPicPr>
            <a:picLocks noChangeAspect="1"/>
          </p:cNvPicPr>
          <p:nvPr/>
        </p:nvPicPr>
        <p:blipFill>
          <a:blip r:embed="rId4"/>
          <a:stretch>
            <a:fillRect/>
          </a:stretch>
        </p:blipFill>
        <p:spPr>
          <a:xfrm>
            <a:off x="5828987" y="2506649"/>
            <a:ext cx="1002206" cy="1519830"/>
          </a:xfrm>
          <a:prstGeom prst="rect">
            <a:avLst/>
          </a:prstGeom>
        </p:spPr>
      </p:pic>
      <p:pic>
        <p:nvPicPr>
          <p:cNvPr id="7" name="Picture 6">
            <a:extLst>
              <a:ext uri="{FF2B5EF4-FFF2-40B4-BE49-F238E27FC236}">
                <a16:creationId xmlns:a16="http://schemas.microsoft.com/office/drawing/2014/main" id="{6A19B1DC-0038-6D0B-2CA0-DBC8122DEC7E}"/>
              </a:ext>
            </a:extLst>
          </p:cNvPr>
          <p:cNvPicPr>
            <a:picLocks noChangeAspect="1"/>
          </p:cNvPicPr>
          <p:nvPr/>
        </p:nvPicPr>
        <p:blipFill>
          <a:blip r:embed="rId5"/>
          <a:stretch>
            <a:fillRect/>
          </a:stretch>
        </p:blipFill>
        <p:spPr>
          <a:xfrm>
            <a:off x="6852469" y="2513772"/>
            <a:ext cx="2280102" cy="1512707"/>
          </a:xfrm>
          <a:prstGeom prst="rect">
            <a:avLst/>
          </a:prstGeom>
        </p:spPr>
      </p:pic>
    </p:spTree>
    <p:extLst>
      <p:ext uri="{BB962C8B-B14F-4D97-AF65-F5344CB8AC3E}">
        <p14:creationId xmlns:p14="http://schemas.microsoft.com/office/powerpoint/2010/main" val="172486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76640-BEEB-489A-AA7D-0BF768BED475}"/>
              </a:ext>
            </a:extLst>
          </p:cNvPr>
          <p:cNvSpPr>
            <a:spLocks noGrp="1"/>
          </p:cNvSpPr>
          <p:nvPr>
            <p:ph type="title"/>
          </p:nvPr>
        </p:nvSpPr>
        <p:spPr>
          <a:xfrm>
            <a:off x="3240405" y="0"/>
            <a:ext cx="2663190" cy="807244"/>
          </a:xfrm>
        </p:spPr>
        <p:txBody>
          <a:bodyPr/>
          <a:lstStyle/>
          <a:p>
            <a:r>
              <a:rPr lang="en-AU" dirty="0"/>
              <a:t>Questions?</a:t>
            </a:r>
          </a:p>
        </p:txBody>
      </p:sp>
      <p:pic>
        <p:nvPicPr>
          <p:cNvPr id="6" name="Picture 5" descr="A fountain in a pond with tall buildings in the background&#10;&#10;Description automatically generated with medium confidence">
            <a:extLst>
              <a:ext uri="{FF2B5EF4-FFF2-40B4-BE49-F238E27FC236}">
                <a16:creationId xmlns:a16="http://schemas.microsoft.com/office/drawing/2014/main" id="{A0189F13-1DCD-421F-A15A-7561321E714A}"/>
              </a:ext>
            </a:extLst>
          </p:cNvPr>
          <p:cNvPicPr>
            <a:picLocks noChangeAspect="1"/>
          </p:cNvPicPr>
          <p:nvPr/>
        </p:nvPicPr>
        <p:blipFill rotWithShape="1">
          <a:blip r:embed="rId2"/>
          <a:srcRect l="1451" t="2319"/>
          <a:stretch/>
        </p:blipFill>
        <p:spPr>
          <a:xfrm>
            <a:off x="86434" y="788621"/>
            <a:ext cx="6586216" cy="4354879"/>
          </a:xfrm>
          <a:prstGeom prst="rect">
            <a:avLst/>
          </a:prstGeom>
        </p:spPr>
      </p:pic>
    </p:spTree>
    <p:extLst>
      <p:ext uri="{BB962C8B-B14F-4D97-AF65-F5344CB8AC3E}">
        <p14:creationId xmlns:p14="http://schemas.microsoft.com/office/powerpoint/2010/main" val="228030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F03E4-7A01-6E55-E089-C4A663908C12}"/>
              </a:ext>
            </a:extLst>
          </p:cNvPr>
          <p:cNvSpPr>
            <a:spLocks noGrp="1"/>
          </p:cNvSpPr>
          <p:nvPr>
            <p:ph type="title"/>
          </p:nvPr>
        </p:nvSpPr>
        <p:spPr>
          <a:xfrm>
            <a:off x="200153" y="9053"/>
            <a:ext cx="7886700" cy="807244"/>
          </a:xfrm>
        </p:spPr>
        <p:txBody>
          <a:bodyPr/>
          <a:lstStyle/>
          <a:p>
            <a:r>
              <a:rPr lang="en-AU" dirty="0"/>
              <a:t>Bureau of Meteorology Forecast</a:t>
            </a:r>
          </a:p>
        </p:txBody>
      </p:sp>
      <p:pic>
        <p:nvPicPr>
          <p:cNvPr id="11" name="Picture 10">
            <a:extLst>
              <a:ext uri="{FF2B5EF4-FFF2-40B4-BE49-F238E27FC236}">
                <a16:creationId xmlns:a16="http://schemas.microsoft.com/office/drawing/2014/main" id="{79DE0F84-505A-B54F-7A13-DBC23714E1F3}"/>
              </a:ext>
            </a:extLst>
          </p:cNvPr>
          <p:cNvPicPr>
            <a:picLocks noChangeAspect="1"/>
          </p:cNvPicPr>
          <p:nvPr/>
        </p:nvPicPr>
        <p:blipFill>
          <a:blip r:embed="rId3"/>
          <a:stretch>
            <a:fillRect/>
          </a:stretch>
        </p:blipFill>
        <p:spPr>
          <a:xfrm>
            <a:off x="331194" y="920488"/>
            <a:ext cx="3116160" cy="2319845"/>
          </a:xfrm>
          <a:prstGeom prst="rect">
            <a:avLst/>
          </a:prstGeom>
        </p:spPr>
      </p:pic>
      <p:pic>
        <p:nvPicPr>
          <p:cNvPr id="8" name="Picture 7">
            <a:extLst>
              <a:ext uri="{FF2B5EF4-FFF2-40B4-BE49-F238E27FC236}">
                <a16:creationId xmlns:a16="http://schemas.microsoft.com/office/drawing/2014/main" id="{EA641DF1-8A34-48FC-7614-686CE89C2998}"/>
              </a:ext>
            </a:extLst>
          </p:cNvPr>
          <p:cNvPicPr>
            <a:picLocks noChangeAspect="1"/>
          </p:cNvPicPr>
          <p:nvPr/>
        </p:nvPicPr>
        <p:blipFill rotWithShape="1">
          <a:blip r:embed="rId4"/>
          <a:srcRect l="3112" b="2640"/>
          <a:stretch/>
        </p:blipFill>
        <p:spPr>
          <a:xfrm>
            <a:off x="378542" y="3478506"/>
            <a:ext cx="5552164" cy="1472036"/>
          </a:xfrm>
          <a:prstGeom prst="rect">
            <a:avLst/>
          </a:prstGeom>
        </p:spPr>
      </p:pic>
      <p:grpSp>
        <p:nvGrpSpPr>
          <p:cNvPr id="10" name="Group 9">
            <a:extLst>
              <a:ext uri="{FF2B5EF4-FFF2-40B4-BE49-F238E27FC236}">
                <a16:creationId xmlns:a16="http://schemas.microsoft.com/office/drawing/2014/main" id="{513687AE-389D-16F5-0D3C-4083640C1F58}"/>
              </a:ext>
            </a:extLst>
          </p:cNvPr>
          <p:cNvGrpSpPr/>
          <p:nvPr/>
        </p:nvGrpSpPr>
        <p:grpSpPr>
          <a:xfrm>
            <a:off x="3794266" y="1244082"/>
            <a:ext cx="4866896" cy="1806639"/>
            <a:chOff x="3794266" y="1244082"/>
            <a:chExt cx="4866896" cy="1806639"/>
          </a:xfrm>
        </p:grpSpPr>
        <p:pic>
          <p:nvPicPr>
            <p:cNvPr id="4" name="Picture 3">
              <a:extLst>
                <a:ext uri="{FF2B5EF4-FFF2-40B4-BE49-F238E27FC236}">
                  <a16:creationId xmlns:a16="http://schemas.microsoft.com/office/drawing/2014/main" id="{28D963F6-CBD1-F738-06C9-4FB74ABB2942}"/>
                </a:ext>
              </a:extLst>
            </p:cNvPr>
            <p:cNvPicPr>
              <a:picLocks noChangeAspect="1"/>
            </p:cNvPicPr>
            <p:nvPr/>
          </p:nvPicPr>
          <p:blipFill>
            <a:blip r:embed="rId5"/>
            <a:stretch>
              <a:fillRect/>
            </a:stretch>
          </p:blipFill>
          <p:spPr>
            <a:xfrm>
              <a:off x="3794266" y="1244082"/>
              <a:ext cx="4866896" cy="1806639"/>
            </a:xfrm>
            <a:prstGeom prst="rect">
              <a:avLst/>
            </a:prstGeom>
          </p:spPr>
        </p:pic>
        <p:sp>
          <p:nvSpPr>
            <p:cNvPr id="9" name="Rectangle 8">
              <a:extLst>
                <a:ext uri="{FF2B5EF4-FFF2-40B4-BE49-F238E27FC236}">
                  <a16:creationId xmlns:a16="http://schemas.microsoft.com/office/drawing/2014/main" id="{89C36991-D744-0B61-8049-AD23E5BE0B32}"/>
                </a:ext>
              </a:extLst>
            </p:cNvPr>
            <p:cNvSpPr/>
            <p:nvPr/>
          </p:nvSpPr>
          <p:spPr>
            <a:xfrm>
              <a:off x="6267864" y="2159786"/>
              <a:ext cx="2378550" cy="547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280517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58D5FC-5BE9-12E1-E657-D38336E52806}"/>
              </a:ext>
            </a:extLst>
          </p:cNvPr>
          <p:cNvSpPr txBox="1"/>
          <p:nvPr/>
        </p:nvSpPr>
        <p:spPr>
          <a:xfrm>
            <a:off x="263527" y="1350280"/>
            <a:ext cx="2310581" cy="954107"/>
          </a:xfrm>
          <a:prstGeom prst="rect">
            <a:avLst/>
          </a:prstGeom>
          <a:noFill/>
        </p:spPr>
        <p:txBody>
          <a:bodyPr wrap="square" rtlCol="0">
            <a:spAutoFit/>
          </a:bodyPr>
          <a:lstStyle/>
          <a:p>
            <a:pPr algn="ctr"/>
            <a:r>
              <a:rPr lang="en-AU" sz="2000" b="1" dirty="0"/>
              <a:t>2009</a:t>
            </a:r>
          </a:p>
          <a:p>
            <a:pPr algn="ctr"/>
            <a:r>
              <a:rPr lang="en-AU" dirty="0"/>
              <a:t>Downey Park and </a:t>
            </a:r>
          </a:p>
          <a:p>
            <a:pPr algn="ctr"/>
            <a:r>
              <a:rPr lang="en-AU" dirty="0"/>
              <a:t>Enoggera Creek</a:t>
            </a:r>
          </a:p>
        </p:txBody>
      </p:sp>
      <p:sp>
        <p:nvSpPr>
          <p:cNvPr id="7" name="TextBox 6">
            <a:extLst>
              <a:ext uri="{FF2B5EF4-FFF2-40B4-BE49-F238E27FC236}">
                <a16:creationId xmlns:a16="http://schemas.microsoft.com/office/drawing/2014/main" id="{45CC79DF-8BA3-BF75-9E62-D0C2A83885B8}"/>
              </a:ext>
            </a:extLst>
          </p:cNvPr>
          <p:cNvSpPr txBox="1"/>
          <p:nvPr/>
        </p:nvSpPr>
        <p:spPr>
          <a:xfrm>
            <a:off x="263527" y="3445228"/>
            <a:ext cx="2310581" cy="954107"/>
          </a:xfrm>
          <a:prstGeom prst="rect">
            <a:avLst/>
          </a:prstGeom>
          <a:noFill/>
        </p:spPr>
        <p:txBody>
          <a:bodyPr wrap="square" rtlCol="0">
            <a:spAutoFit/>
          </a:bodyPr>
          <a:lstStyle/>
          <a:p>
            <a:pPr algn="ctr"/>
            <a:r>
              <a:rPr lang="en-AU" sz="2000" b="1" dirty="0"/>
              <a:t>2023 </a:t>
            </a:r>
          </a:p>
          <a:p>
            <a:pPr algn="ctr"/>
            <a:r>
              <a:rPr lang="en-AU" dirty="0"/>
              <a:t>Downey Park and </a:t>
            </a:r>
          </a:p>
          <a:p>
            <a:pPr algn="ctr"/>
            <a:r>
              <a:rPr lang="en-AU" dirty="0"/>
              <a:t>Enoggera Creek</a:t>
            </a:r>
          </a:p>
        </p:txBody>
      </p:sp>
      <p:sp>
        <p:nvSpPr>
          <p:cNvPr id="2" name="Title 2">
            <a:extLst>
              <a:ext uri="{FF2B5EF4-FFF2-40B4-BE49-F238E27FC236}">
                <a16:creationId xmlns:a16="http://schemas.microsoft.com/office/drawing/2014/main" id="{F2A7B67C-06AC-0736-4344-E3FE8EDBFA78}"/>
              </a:ext>
            </a:extLst>
          </p:cNvPr>
          <p:cNvSpPr txBox="1">
            <a:spLocks/>
          </p:cNvSpPr>
          <p:nvPr/>
        </p:nvSpPr>
        <p:spPr>
          <a:xfrm>
            <a:off x="263527" y="36692"/>
            <a:ext cx="7886700" cy="8072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000" b="1" kern="1200">
                <a:solidFill>
                  <a:schemeClr val="bg1"/>
                </a:solidFill>
                <a:latin typeface="+mj-lt"/>
                <a:ea typeface="+mj-ea"/>
                <a:cs typeface="+mj-cs"/>
              </a:defRPr>
            </a:lvl1pPr>
          </a:lstStyle>
          <a:p>
            <a:r>
              <a:rPr lang="en-AU" dirty="0"/>
              <a:t>Approach - Sustainable Water Use</a:t>
            </a:r>
          </a:p>
        </p:txBody>
      </p:sp>
      <p:pic>
        <p:nvPicPr>
          <p:cNvPr id="3" name="Picture 2">
            <a:extLst>
              <a:ext uri="{FF2B5EF4-FFF2-40B4-BE49-F238E27FC236}">
                <a16:creationId xmlns:a16="http://schemas.microsoft.com/office/drawing/2014/main" id="{A81FAB76-0A8A-67F3-1483-E891A57E675D}"/>
              </a:ext>
            </a:extLst>
          </p:cNvPr>
          <p:cNvPicPr>
            <a:picLocks noChangeAspect="1"/>
          </p:cNvPicPr>
          <p:nvPr/>
        </p:nvPicPr>
        <p:blipFill>
          <a:blip r:embed="rId3"/>
          <a:stretch>
            <a:fillRect/>
          </a:stretch>
        </p:blipFill>
        <p:spPr>
          <a:xfrm>
            <a:off x="2661264" y="3016112"/>
            <a:ext cx="4770778" cy="2051434"/>
          </a:xfrm>
          <a:prstGeom prst="rect">
            <a:avLst/>
          </a:prstGeom>
        </p:spPr>
      </p:pic>
      <p:pic>
        <p:nvPicPr>
          <p:cNvPr id="8" name="Picture 7">
            <a:extLst>
              <a:ext uri="{FF2B5EF4-FFF2-40B4-BE49-F238E27FC236}">
                <a16:creationId xmlns:a16="http://schemas.microsoft.com/office/drawing/2014/main" id="{FA61D471-1D8D-6EE5-CBEC-A2E03D255804}"/>
              </a:ext>
            </a:extLst>
          </p:cNvPr>
          <p:cNvPicPr>
            <a:picLocks noChangeAspect="1"/>
          </p:cNvPicPr>
          <p:nvPr/>
        </p:nvPicPr>
        <p:blipFill>
          <a:blip r:embed="rId4"/>
          <a:stretch>
            <a:fillRect/>
          </a:stretch>
        </p:blipFill>
        <p:spPr>
          <a:xfrm>
            <a:off x="2661264" y="844334"/>
            <a:ext cx="4770778" cy="2121405"/>
          </a:xfrm>
          <a:prstGeom prst="rect">
            <a:avLst/>
          </a:prstGeom>
        </p:spPr>
      </p:pic>
    </p:spTree>
    <p:extLst>
      <p:ext uri="{BB962C8B-B14F-4D97-AF65-F5344CB8AC3E}">
        <p14:creationId xmlns:p14="http://schemas.microsoft.com/office/powerpoint/2010/main" val="212597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063F98-70D8-F675-CE9C-70BCCF2A6B0C}"/>
              </a:ext>
            </a:extLst>
          </p:cNvPr>
          <p:cNvSpPr>
            <a:spLocks noGrp="1"/>
          </p:cNvSpPr>
          <p:nvPr>
            <p:ph type="title"/>
          </p:nvPr>
        </p:nvSpPr>
        <p:spPr>
          <a:xfrm>
            <a:off x="420425" y="0"/>
            <a:ext cx="8422268" cy="807244"/>
          </a:xfrm>
        </p:spPr>
        <p:txBody>
          <a:bodyPr>
            <a:normAutofit/>
          </a:bodyPr>
          <a:lstStyle/>
          <a:p>
            <a:r>
              <a:rPr lang="en-AU" dirty="0"/>
              <a:t>Roles have changed since the last drought</a:t>
            </a:r>
          </a:p>
        </p:txBody>
      </p:sp>
      <p:pic>
        <p:nvPicPr>
          <p:cNvPr id="5" name="Picture 4">
            <a:extLst>
              <a:ext uri="{FF2B5EF4-FFF2-40B4-BE49-F238E27FC236}">
                <a16:creationId xmlns:a16="http://schemas.microsoft.com/office/drawing/2014/main" id="{F01A111E-9F97-E4EE-7E16-59F39FA2808B}"/>
              </a:ext>
            </a:extLst>
          </p:cNvPr>
          <p:cNvPicPr>
            <a:picLocks noChangeAspect="1"/>
          </p:cNvPicPr>
          <p:nvPr/>
        </p:nvPicPr>
        <p:blipFill>
          <a:blip r:embed="rId3"/>
          <a:stretch>
            <a:fillRect/>
          </a:stretch>
        </p:blipFill>
        <p:spPr>
          <a:xfrm>
            <a:off x="4011467" y="3225219"/>
            <a:ext cx="2450137" cy="609053"/>
          </a:xfrm>
          <a:prstGeom prst="rect">
            <a:avLst/>
          </a:prstGeom>
        </p:spPr>
      </p:pic>
      <p:pic>
        <p:nvPicPr>
          <p:cNvPr id="2" name="Picture 1">
            <a:extLst>
              <a:ext uri="{FF2B5EF4-FFF2-40B4-BE49-F238E27FC236}">
                <a16:creationId xmlns:a16="http://schemas.microsoft.com/office/drawing/2014/main" id="{20FC6DAB-D6F2-9E98-75EF-9166EDF49ECF}"/>
              </a:ext>
            </a:extLst>
          </p:cNvPr>
          <p:cNvPicPr>
            <a:picLocks noChangeAspect="1"/>
          </p:cNvPicPr>
          <p:nvPr/>
        </p:nvPicPr>
        <p:blipFill>
          <a:blip r:embed="rId4"/>
          <a:stretch>
            <a:fillRect/>
          </a:stretch>
        </p:blipFill>
        <p:spPr>
          <a:xfrm>
            <a:off x="3792700" y="890550"/>
            <a:ext cx="5200958" cy="1594651"/>
          </a:xfrm>
          <a:prstGeom prst="rect">
            <a:avLst/>
          </a:prstGeom>
        </p:spPr>
      </p:pic>
      <p:sp>
        <p:nvSpPr>
          <p:cNvPr id="7" name="Content Placeholder 1">
            <a:extLst>
              <a:ext uri="{FF2B5EF4-FFF2-40B4-BE49-F238E27FC236}">
                <a16:creationId xmlns:a16="http://schemas.microsoft.com/office/drawing/2014/main" id="{0149F44D-557B-455B-5DE5-FBE2C1000B8A}"/>
              </a:ext>
            </a:extLst>
          </p:cNvPr>
          <p:cNvSpPr txBox="1">
            <a:spLocks/>
          </p:cNvSpPr>
          <p:nvPr/>
        </p:nvSpPr>
        <p:spPr>
          <a:xfrm>
            <a:off x="227592" y="890550"/>
            <a:ext cx="3565108" cy="4164773"/>
          </a:xfrm>
          <a:prstGeom prst="rect">
            <a:avLst/>
          </a:prstGeom>
        </p:spPr>
        <p:txBody>
          <a:bodyPr vert="horz" lIns="91440" tIns="45720" rIns="91440" bIns="45720" rtlCol="0">
            <a:normAutofit fontScale="32500" lnSpcReduction="20000"/>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400">
              <a:lnSpc>
                <a:spcPct val="110000"/>
              </a:lnSpc>
              <a:spcBef>
                <a:spcPts val="0"/>
              </a:spcBef>
            </a:pPr>
            <a:r>
              <a:rPr lang="en-AU" sz="4900" b="1" dirty="0">
                <a:solidFill>
                  <a:schemeClr val="tx2">
                    <a:lumMod val="25000"/>
                  </a:schemeClr>
                </a:solidFill>
              </a:rPr>
              <a:t>Seqwater </a:t>
            </a:r>
            <a:r>
              <a:rPr lang="en-AU" sz="4900" dirty="0">
                <a:solidFill>
                  <a:schemeClr val="tx2">
                    <a:lumMod val="25000"/>
                  </a:schemeClr>
                </a:solidFill>
              </a:rPr>
              <a:t>manages the SEQ Water Grid and the Drought Response Plan</a:t>
            </a:r>
          </a:p>
          <a:p>
            <a:pPr lvl="1" defTabSz="914400">
              <a:lnSpc>
                <a:spcPct val="110000"/>
              </a:lnSpc>
              <a:spcBef>
                <a:spcPts val="0"/>
              </a:spcBef>
            </a:pPr>
            <a:r>
              <a:rPr lang="en-AU" sz="4300" u="sng" dirty="0">
                <a:solidFill>
                  <a:schemeClr val="tx2">
                    <a:lumMod val="25000"/>
                  </a:schemeClr>
                </a:solidFill>
              </a:rPr>
              <a:t>Drought response </a:t>
            </a:r>
            <a:r>
              <a:rPr lang="en-AU" sz="4300" dirty="0">
                <a:solidFill>
                  <a:schemeClr val="tx2">
                    <a:lumMod val="25000"/>
                  </a:schemeClr>
                </a:solidFill>
              </a:rPr>
              <a:t>is triggered when </a:t>
            </a:r>
            <a:r>
              <a:rPr lang="en-AU" sz="4300" u="sng" dirty="0">
                <a:solidFill>
                  <a:schemeClr val="tx2">
                    <a:lumMod val="25000"/>
                  </a:schemeClr>
                </a:solidFill>
              </a:rPr>
              <a:t>Water Grid reaches 60%</a:t>
            </a:r>
          </a:p>
          <a:p>
            <a:pPr lvl="1" defTabSz="914400">
              <a:lnSpc>
                <a:spcPct val="110000"/>
              </a:lnSpc>
              <a:spcBef>
                <a:spcPts val="0"/>
              </a:spcBef>
            </a:pPr>
            <a:endParaRPr lang="en-AU" sz="4300" dirty="0">
              <a:solidFill>
                <a:schemeClr val="tx2">
                  <a:lumMod val="25000"/>
                </a:schemeClr>
              </a:solidFill>
            </a:endParaRPr>
          </a:p>
          <a:p>
            <a:pPr lvl="1" defTabSz="914400">
              <a:lnSpc>
                <a:spcPct val="110000"/>
              </a:lnSpc>
              <a:spcBef>
                <a:spcPts val="0"/>
              </a:spcBef>
            </a:pPr>
            <a:r>
              <a:rPr lang="en-AU" sz="4300" u="sng" dirty="0">
                <a:solidFill>
                  <a:schemeClr val="tx2">
                    <a:lumMod val="25000"/>
                  </a:schemeClr>
                </a:solidFill>
              </a:rPr>
              <a:t>Water restrictions </a:t>
            </a:r>
            <a:r>
              <a:rPr lang="en-AU" sz="4300" dirty="0">
                <a:solidFill>
                  <a:schemeClr val="tx2">
                    <a:lumMod val="25000"/>
                  </a:schemeClr>
                </a:solidFill>
              </a:rPr>
              <a:t>is introduced when </a:t>
            </a:r>
            <a:r>
              <a:rPr lang="en-AU" sz="4300" u="sng" dirty="0">
                <a:solidFill>
                  <a:schemeClr val="tx2">
                    <a:lumMod val="25000"/>
                  </a:schemeClr>
                </a:solidFill>
              </a:rPr>
              <a:t>Water Grid reaches 50%</a:t>
            </a:r>
          </a:p>
          <a:p>
            <a:pPr defTabSz="914400">
              <a:lnSpc>
                <a:spcPct val="110000"/>
              </a:lnSpc>
              <a:spcBef>
                <a:spcPts val="0"/>
              </a:spcBef>
            </a:pPr>
            <a:endParaRPr lang="en-AU" sz="3400" dirty="0">
              <a:solidFill>
                <a:schemeClr val="tx2">
                  <a:lumMod val="25000"/>
                </a:schemeClr>
              </a:solidFill>
            </a:endParaRPr>
          </a:p>
          <a:p>
            <a:pPr defTabSz="914400">
              <a:lnSpc>
                <a:spcPct val="110000"/>
              </a:lnSpc>
              <a:spcBef>
                <a:spcPts val="0"/>
              </a:spcBef>
            </a:pPr>
            <a:r>
              <a:rPr lang="en-AU" sz="4900" b="1" dirty="0">
                <a:solidFill>
                  <a:schemeClr val="tx2">
                    <a:lumMod val="25000"/>
                  </a:schemeClr>
                </a:solidFill>
              </a:rPr>
              <a:t>Urban Utilities </a:t>
            </a:r>
            <a:r>
              <a:rPr lang="en-AU" sz="4900" dirty="0">
                <a:solidFill>
                  <a:schemeClr val="tx2">
                    <a:lumMod val="25000"/>
                  </a:schemeClr>
                </a:solidFill>
              </a:rPr>
              <a:t>manage water distribution and sewage services. Implementation of water restrictions</a:t>
            </a:r>
          </a:p>
          <a:p>
            <a:pPr defTabSz="914400">
              <a:lnSpc>
                <a:spcPct val="110000"/>
              </a:lnSpc>
              <a:spcBef>
                <a:spcPts val="0"/>
              </a:spcBef>
            </a:pPr>
            <a:endParaRPr lang="en-AU" sz="4900" dirty="0">
              <a:solidFill>
                <a:schemeClr val="tx2">
                  <a:lumMod val="25000"/>
                </a:schemeClr>
              </a:solidFill>
            </a:endParaRPr>
          </a:p>
          <a:p>
            <a:pPr defTabSz="914400">
              <a:lnSpc>
                <a:spcPct val="110000"/>
              </a:lnSpc>
              <a:spcBef>
                <a:spcPts val="0"/>
              </a:spcBef>
            </a:pPr>
            <a:r>
              <a:rPr lang="en-AU" sz="4900" b="1" dirty="0">
                <a:solidFill>
                  <a:schemeClr val="tx2">
                    <a:lumMod val="25000"/>
                  </a:schemeClr>
                </a:solidFill>
              </a:rPr>
              <a:t>Brisbane City Council </a:t>
            </a:r>
            <a:r>
              <a:rPr lang="en-AU" sz="4900" dirty="0">
                <a:solidFill>
                  <a:schemeClr val="tx2">
                    <a:lumMod val="25000"/>
                  </a:schemeClr>
                </a:solidFill>
              </a:rPr>
              <a:t>manages our own operations, sustainable water users and complies with water restrictions </a:t>
            </a:r>
          </a:p>
        </p:txBody>
      </p:sp>
      <p:sp>
        <p:nvSpPr>
          <p:cNvPr id="4" name="Rectangle 3">
            <a:extLst>
              <a:ext uri="{FF2B5EF4-FFF2-40B4-BE49-F238E27FC236}">
                <a16:creationId xmlns:a16="http://schemas.microsoft.com/office/drawing/2014/main" id="{A9D7E979-20CE-6F87-D5AE-37EE3CBD0C15}"/>
              </a:ext>
            </a:extLst>
          </p:cNvPr>
          <p:cNvSpPr/>
          <p:nvPr/>
        </p:nvSpPr>
        <p:spPr>
          <a:xfrm>
            <a:off x="8353578" y="4446270"/>
            <a:ext cx="640080" cy="60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618EE6A3-D882-662B-1640-91B70FB3F1F2}"/>
              </a:ext>
            </a:extLst>
          </p:cNvPr>
          <p:cNvPicPr>
            <a:picLocks noChangeAspect="1"/>
          </p:cNvPicPr>
          <p:nvPr/>
        </p:nvPicPr>
        <p:blipFill>
          <a:blip r:embed="rId5"/>
          <a:stretch>
            <a:fillRect/>
          </a:stretch>
        </p:blipFill>
        <p:spPr>
          <a:xfrm>
            <a:off x="7015690" y="2658300"/>
            <a:ext cx="1651901" cy="2351945"/>
          </a:xfrm>
          <a:prstGeom prst="rect">
            <a:avLst/>
          </a:prstGeom>
        </p:spPr>
      </p:pic>
    </p:spTree>
    <p:extLst>
      <p:ext uri="{BB962C8B-B14F-4D97-AF65-F5344CB8AC3E}">
        <p14:creationId xmlns:p14="http://schemas.microsoft.com/office/powerpoint/2010/main" val="142920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4A3C1-E28E-49FF-B63E-491CD01A2FED}"/>
              </a:ext>
            </a:extLst>
          </p:cNvPr>
          <p:cNvSpPr>
            <a:spLocks noGrp="1"/>
          </p:cNvSpPr>
          <p:nvPr>
            <p:ph idx="1"/>
          </p:nvPr>
        </p:nvSpPr>
        <p:spPr>
          <a:xfrm>
            <a:off x="245745" y="1033797"/>
            <a:ext cx="4400550" cy="2245776"/>
          </a:xfrm>
        </p:spPr>
        <p:txBody>
          <a:bodyPr>
            <a:noAutofit/>
          </a:bodyPr>
          <a:lstStyle/>
          <a:p>
            <a:pPr marL="0" indent="0">
              <a:buNone/>
            </a:pPr>
            <a:r>
              <a:rPr lang="en-AU" sz="1600" b="1" dirty="0"/>
              <a:t>Our commitment to Sustainable Water Use:</a:t>
            </a:r>
          </a:p>
          <a:p>
            <a:pPr marL="0" indent="0">
              <a:buNone/>
            </a:pPr>
            <a:r>
              <a:rPr lang="en-AU" sz="1600" i="1" dirty="0"/>
              <a:t>“Water is Brisbane’s most precious natural resource and central to the city’s identity and liveability.”</a:t>
            </a:r>
          </a:p>
          <a:p>
            <a:pPr marL="0" indent="0">
              <a:buNone/>
            </a:pPr>
            <a:r>
              <a:rPr lang="en-AU" sz="1600" i="1" dirty="0"/>
              <a:t>“Brisbane is a resilient, water smart city that uses water sustainably and protects its waterways”</a:t>
            </a:r>
          </a:p>
        </p:txBody>
      </p:sp>
      <p:sp>
        <p:nvSpPr>
          <p:cNvPr id="3" name="Title 2">
            <a:extLst>
              <a:ext uri="{FF2B5EF4-FFF2-40B4-BE49-F238E27FC236}">
                <a16:creationId xmlns:a16="http://schemas.microsoft.com/office/drawing/2014/main" id="{00E1907E-9922-4185-8F68-080EF78DCF00}"/>
              </a:ext>
            </a:extLst>
          </p:cNvPr>
          <p:cNvSpPr>
            <a:spLocks noGrp="1"/>
          </p:cNvSpPr>
          <p:nvPr>
            <p:ph type="title"/>
          </p:nvPr>
        </p:nvSpPr>
        <p:spPr>
          <a:xfrm>
            <a:off x="138111" y="48680"/>
            <a:ext cx="8951569" cy="783498"/>
          </a:xfrm>
        </p:spPr>
        <p:txBody>
          <a:bodyPr>
            <a:noAutofit/>
          </a:bodyPr>
          <a:lstStyle/>
          <a:p>
            <a:pPr algn="l"/>
            <a:r>
              <a:rPr lang="en-AU" dirty="0"/>
              <a:t>Council’s commitment to Sustainable Water Use</a:t>
            </a:r>
          </a:p>
        </p:txBody>
      </p:sp>
      <p:pic>
        <p:nvPicPr>
          <p:cNvPr id="5" name="Picture 4">
            <a:extLst>
              <a:ext uri="{FF2B5EF4-FFF2-40B4-BE49-F238E27FC236}">
                <a16:creationId xmlns:a16="http://schemas.microsoft.com/office/drawing/2014/main" id="{8494B055-C308-4A2F-A5E7-5E545D589792}"/>
              </a:ext>
            </a:extLst>
          </p:cNvPr>
          <p:cNvPicPr>
            <a:picLocks noChangeAspect="1"/>
          </p:cNvPicPr>
          <p:nvPr/>
        </p:nvPicPr>
        <p:blipFill rotWithShape="1">
          <a:blip r:embed="rId3"/>
          <a:srcRect l="4643" t="3822" r="10791"/>
          <a:stretch/>
        </p:blipFill>
        <p:spPr>
          <a:xfrm>
            <a:off x="4572000" y="1168953"/>
            <a:ext cx="1630490" cy="2997959"/>
          </a:xfrm>
          <a:prstGeom prst="rect">
            <a:avLst/>
          </a:prstGeom>
        </p:spPr>
      </p:pic>
      <p:pic>
        <p:nvPicPr>
          <p:cNvPr id="8" name="Picture 7">
            <a:extLst>
              <a:ext uri="{FF2B5EF4-FFF2-40B4-BE49-F238E27FC236}">
                <a16:creationId xmlns:a16="http://schemas.microsoft.com/office/drawing/2014/main" id="{2255EC48-B2D0-467E-9730-689C464E670F}"/>
              </a:ext>
            </a:extLst>
          </p:cNvPr>
          <p:cNvPicPr>
            <a:picLocks noChangeAspect="1"/>
          </p:cNvPicPr>
          <p:nvPr/>
        </p:nvPicPr>
        <p:blipFill>
          <a:blip r:embed="rId4"/>
          <a:stretch>
            <a:fillRect/>
          </a:stretch>
        </p:blipFill>
        <p:spPr>
          <a:xfrm rot="21063791">
            <a:off x="6815461" y="779864"/>
            <a:ext cx="1111952" cy="1582927"/>
          </a:xfrm>
          <a:prstGeom prst="rect">
            <a:avLst/>
          </a:prstGeom>
        </p:spPr>
      </p:pic>
      <p:pic>
        <p:nvPicPr>
          <p:cNvPr id="6" name="Picture 5">
            <a:extLst>
              <a:ext uri="{FF2B5EF4-FFF2-40B4-BE49-F238E27FC236}">
                <a16:creationId xmlns:a16="http://schemas.microsoft.com/office/drawing/2014/main" id="{08AAEE5D-5C76-4019-A3EA-339F35722790}"/>
              </a:ext>
            </a:extLst>
          </p:cNvPr>
          <p:cNvPicPr>
            <a:picLocks noChangeAspect="1"/>
          </p:cNvPicPr>
          <p:nvPr/>
        </p:nvPicPr>
        <p:blipFill>
          <a:blip r:embed="rId5"/>
          <a:stretch>
            <a:fillRect/>
          </a:stretch>
        </p:blipFill>
        <p:spPr>
          <a:xfrm>
            <a:off x="7927520" y="1903259"/>
            <a:ext cx="1085108" cy="1529346"/>
          </a:xfrm>
          <a:prstGeom prst="rect">
            <a:avLst/>
          </a:prstGeom>
        </p:spPr>
      </p:pic>
      <p:sp>
        <p:nvSpPr>
          <p:cNvPr id="10" name="Content Placeholder 1">
            <a:extLst>
              <a:ext uri="{FF2B5EF4-FFF2-40B4-BE49-F238E27FC236}">
                <a16:creationId xmlns:a16="http://schemas.microsoft.com/office/drawing/2014/main" id="{E0A9DFC9-69DD-4D0E-9975-1540DB64EC39}"/>
              </a:ext>
            </a:extLst>
          </p:cNvPr>
          <p:cNvSpPr txBox="1">
            <a:spLocks/>
          </p:cNvSpPr>
          <p:nvPr/>
        </p:nvSpPr>
        <p:spPr>
          <a:xfrm>
            <a:off x="333886" y="3386355"/>
            <a:ext cx="4482695" cy="1708465"/>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sz="1600" b="1" dirty="0">
                <a:solidFill>
                  <a:schemeClr val="tx2">
                    <a:lumMod val="25000"/>
                  </a:schemeClr>
                </a:solidFill>
              </a:rPr>
              <a:t>Our approach to Sustainable Water Use: </a:t>
            </a:r>
          </a:p>
          <a:p>
            <a:r>
              <a:rPr lang="en-AU" sz="1600" dirty="0">
                <a:solidFill>
                  <a:schemeClr val="tx2">
                    <a:lumMod val="25000"/>
                  </a:schemeClr>
                </a:solidFill>
              </a:rPr>
              <a:t>Monitoring water use</a:t>
            </a:r>
          </a:p>
          <a:p>
            <a:pPr>
              <a:spcBef>
                <a:spcPts val="338"/>
              </a:spcBef>
            </a:pPr>
            <a:r>
              <a:rPr lang="en-AU" sz="1600" dirty="0">
                <a:solidFill>
                  <a:schemeClr val="tx2">
                    <a:lumMod val="25000"/>
                  </a:schemeClr>
                </a:solidFill>
              </a:rPr>
              <a:t>Reducing water use, where possible</a:t>
            </a:r>
          </a:p>
          <a:p>
            <a:pPr>
              <a:spcBef>
                <a:spcPts val="338"/>
              </a:spcBef>
            </a:pPr>
            <a:r>
              <a:rPr lang="en-AU" sz="1600" dirty="0">
                <a:solidFill>
                  <a:schemeClr val="tx2">
                    <a:lumMod val="25000"/>
                  </a:schemeClr>
                </a:solidFill>
              </a:rPr>
              <a:t>Replacing potable water with non potable water, where practical</a:t>
            </a:r>
          </a:p>
        </p:txBody>
      </p:sp>
      <p:pic>
        <p:nvPicPr>
          <p:cNvPr id="9" name="Picture 8">
            <a:extLst>
              <a:ext uri="{FF2B5EF4-FFF2-40B4-BE49-F238E27FC236}">
                <a16:creationId xmlns:a16="http://schemas.microsoft.com/office/drawing/2014/main" id="{F64C685D-E5A7-432D-BF67-ED9FC752C79D}"/>
              </a:ext>
            </a:extLst>
          </p:cNvPr>
          <p:cNvPicPr>
            <a:picLocks noChangeAspect="1"/>
          </p:cNvPicPr>
          <p:nvPr/>
        </p:nvPicPr>
        <p:blipFill>
          <a:blip r:embed="rId6"/>
          <a:stretch>
            <a:fillRect/>
          </a:stretch>
        </p:blipFill>
        <p:spPr>
          <a:xfrm rot="900000">
            <a:off x="6838147" y="2963127"/>
            <a:ext cx="1066579" cy="1513854"/>
          </a:xfrm>
          <a:prstGeom prst="rect">
            <a:avLst/>
          </a:prstGeom>
        </p:spPr>
      </p:pic>
    </p:spTree>
    <p:extLst>
      <p:ext uri="{BB962C8B-B14F-4D97-AF65-F5344CB8AC3E}">
        <p14:creationId xmlns:p14="http://schemas.microsoft.com/office/powerpoint/2010/main" val="3634733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F93CA-0519-8545-DE61-D2549B69646E}"/>
              </a:ext>
            </a:extLst>
          </p:cNvPr>
          <p:cNvSpPr>
            <a:spLocks noGrp="1"/>
          </p:cNvSpPr>
          <p:nvPr>
            <p:ph type="title"/>
          </p:nvPr>
        </p:nvSpPr>
        <p:spPr>
          <a:xfrm>
            <a:off x="295083" y="5556"/>
            <a:ext cx="7886700" cy="807244"/>
          </a:xfrm>
        </p:spPr>
        <p:txBody>
          <a:bodyPr/>
          <a:lstStyle/>
          <a:p>
            <a:r>
              <a:rPr lang="en-AU" dirty="0"/>
              <a:t>Smart Water Meters</a:t>
            </a:r>
          </a:p>
        </p:txBody>
      </p:sp>
      <p:pic>
        <p:nvPicPr>
          <p:cNvPr id="4" name="Picture 3">
            <a:extLst>
              <a:ext uri="{FF2B5EF4-FFF2-40B4-BE49-F238E27FC236}">
                <a16:creationId xmlns:a16="http://schemas.microsoft.com/office/drawing/2014/main" id="{AAC223AF-0658-72FB-B43A-9A58093AFB3D}"/>
              </a:ext>
            </a:extLst>
          </p:cNvPr>
          <p:cNvPicPr>
            <a:picLocks noChangeAspect="1"/>
          </p:cNvPicPr>
          <p:nvPr/>
        </p:nvPicPr>
        <p:blipFill rotWithShape="1">
          <a:blip r:embed="rId3"/>
          <a:srcRect t="25640" r="1648" b="12326"/>
          <a:stretch/>
        </p:blipFill>
        <p:spPr>
          <a:xfrm>
            <a:off x="181351" y="1146930"/>
            <a:ext cx="6033883" cy="3619379"/>
          </a:xfrm>
          <a:prstGeom prst="rect">
            <a:avLst/>
          </a:prstGeom>
        </p:spPr>
      </p:pic>
      <p:sp>
        <p:nvSpPr>
          <p:cNvPr id="9" name="TextBox 8">
            <a:extLst>
              <a:ext uri="{FF2B5EF4-FFF2-40B4-BE49-F238E27FC236}">
                <a16:creationId xmlns:a16="http://schemas.microsoft.com/office/drawing/2014/main" id="{B21965F2-9764-CC65-01ED-98A3170B6026}"/>
              </a:ext>
            </a:extLst>
          </p:cNvPr>
          <p:cNvSpPr txBox="1"/>
          <p:nvPr/>
        </p:nvSpPr>
        <p:spPr>
          <a:xfrm>
            <a:off x="6215673" y="1146930"/>
            <a:ext cx="2746976" cy="1323439"/>
          </a:xfrm>
          <a:prstGeom prst="rect">
            <a:avLst/>
          </a:prstGeom>
          <a:noFill/>
        </p:spPr>
        <p:txBody>
          <a:bodyPr wrap="square">
            <a:spAutoFit/>
          </a:bodyPr>
          <a:lstStyle/>
          <a:p>
            <a:pPr marL="342900" indent="-342900">
              <a:buFont typeface="Arial" panose="020B0604020202020204" pitchFamily="34" charset="0"/>
              <a:buChar char="•"/>
            </a:pPr>
            <a:r>
              <a:rPr lang="en-US" sz="1600" dirty="0"/>
              <a:t>Measure water use in real time</a:t>
            </a:r>
          </a:p>
          <a:p>
            <a:pPr marL="342900" indent="-342900">
              <a:buFont typeface="Arial" panose="020B0604020202020204" pitchFamily="34" charset="0"/>
              <a:buChar char="•"/>
            </a:pPr>
            <a:r>
              <a:rPr lang="en-US" sz="1600" dirty="0"/>
              <a:t>Allow the user to quickly identify unusual water use</a:t>
            </a:r>
          </a:p>
        </p:txBody>
      </p:sp>
      <p:grpSp>
        <p:nvGrpSpPr>
          <p:cNvPr id="13" name="Group 12">
            <a:extLst>
              <a:ext uri="{FF2B5EF4-FFF2-40B4-BE49-F238E27FC236}">
                <a16:creationId xmlns:a16="http://schemas.microsoft.com/office/drawing/2014/main" id="{498F77BB-F478-C802-5F97-7B46AE0AE907}"/>
              </a:ext>
            </a:extLst>
          </p:cNvPr>
          <p:cNvGrpSpPr/>
          <p:nvPr/>
        </p:nvGrpSpPr>
        <p:grpSpPr>
          <a:xfrm>
            <a:off x="7385607" y="3036408"/>
            <a:ext cx="1689595" cy="1866900"/>
            <a:chOff x="7359323" y="927101"/>
            <a:chExt cx="1689595" cy="1866900"/>
          </a:xfrm>
        </p:grpSpPr>
        <p:pic>
          <p:nvPicPr>
            <p:cNvPr id="8" name="Picture 7">
              <a:extLst>
                <a:ext uri="{FF2B5EF4-FFF2-40B4-BE49-F238E27FC236}">
                  <a16:creationId xmlns:a16="http://schemas.microsoft.com/office/drawing/2014/main" id="{9D81BE0B-9008-6BBC-2312-7304E4EA62D7}"/>
                </a:ext>
              </a:extLst>
            </p:cNvPr>
            <p:cNvPicPr>
              <a:picLocks noChangeAspect="1"/>
            </p:cNvPicPr>
            <p:nvPr/>
          </p:nvPicPr>
          <p:blipFill>
            <a:blip r:embed="rId4"/>
            <a:stretch>
              <a:fillRect/>
            </a:stretch>
          </p:blipFill>
          <p:spPr>
            <a:xfrm>
              <a:off x="7359323" y="927101"/>
              <a:ext cx="1644921" cy="1866900"/>
            </a:xfrm>
            <a:prstGeom prst="rect">
              <a:avLst/>
            </a:prstGeom>
          </p:spPr>
        </p:pic>
        <p:sp>
          <p:nvSpPr>
            <p:cNvPr id="12" name="Rectangle: Top Corners Snipped 11">
              <a:extLst>
                <a:ext uri="{FF2B5EF4-FFF2-40B4-BE49-F238E27FC236}">
                  <a16:creationId xmlns:a16="http://schemas.microsoft.com/office/drawing/2014/main" id="{37013F82-123D-3063-374F-92D6F929C470}"/>
                </a:ext>
              </a:extLst>
            </p:cNvPr>
            <p:cNvSpPr/>
            <p:nvPr/>
          </p:nvSpPr>
          <p:spPr>
            <a:xfrm rot="1294424">
              <a:off x="7963297" y="2447716"/>
              <a:ext cx="1085621" cy="332713"/>
            </a:xfrm>
            <a:prstGeom prst="snip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22366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0F8C26-7478-51E2-04F2-8BCBFEE2DF24}"/>
              </a:ext>
            </a:extLst>
          </p:cNvPr>
          <p:cNvSpPr>
            <a:spLocks noGrp="1"/>
          </p:cNvSpPr>
          <p:nvPr>
            <p:ph idx="1"/>
          </p:nvPr>
        </p:nvSpPr>
        <p:spPr>
          <a:xfrm>
            <a:off x="6272144" y="876096"/>
            <a:ext cx="2871856" cy="3460513"/>
          </a:xfrm>
        </p:spPr>
        <p:txBody>
          <a:bodyPr>
            <a:normAutofit/>
          </a:bodyPr>
          <a:lstStyle/>
          <a:p>
            <a:pPr marL="0" indent="0" defTabSz="914400">
              <a:lnSpc>
                <a:spcPct val="110000"/>
              </a:lnSpc>
              <a:spcBef>
                <a:spcPts val="338"/>
              </a:spcBef>
              <a:buNone/>
            </a:pPr>
            <a:r>
              <a:rPr lang="en-AU" sz="1600" dirty="0">
                <a:solidFill>
                  <a:schemeClr val="tx2">
                    <a:lumMod val="25000"/>
                  </a:schemeClr>
                </a:solidFill>
              </a:rPr>
              <a:t>Data logger retrofitted to a normal water meter</a:t>
            </a:r>
          </a:p>
          <a:p>
            <a:pPr marL="0" indent="0" defTabSz="914400">
              <a:lnSpc>
                <a:spcPct val="110000"/>
              </a:lnSpc>
              <a:spcBef>
                <a:spcPts val="338"/>
              </a:spcBef>
              <a:buNone/>
            </a:pPr>
            <a:endParaRPr lang="en-AU" sz="1600" dirty="0">
              <a:solidFill>
                <a:schemeClr val="tx2">
                  <a:lumMod val="25000"/>
                </a:schemeClr>
              </a:solidFill>
            </a:endParaRPr>
          </a:p>
          <a:p>
            <a:pPr defTabSz="914400">
              <a:lnSpc>
                <a:spcPct val="110000"/>
              </a:lnSpc>
              <a:spcBef>
                <a:spcPts val="338"/>
              </a:spcBef>
            </a:pPr>
            <a:r>
              <a:rPr lang="en-AU" sz="1600" dirty="0">
                <a:solidFill>
                  <a:schemeClr val="tx2">
                    <a:lumMod val="25000"/>
                  </a:schemeClr>
                </a:solidFill>
              </a:rPr>
              <a:t>Records volume of water passing the meter</a:t>
            </a:r>
          </a:p>
          <a:p>
            <a:pPr defTabSz="914400">
              <a:lnSpc>
                <a:spcPct val="110000"/>
              </a:lnSpc>
              <a:spcBef>
                <a:spcPts val="338"/>
              </a:spcBef>
            </a:pPr>
            <a:r>
              <a:rPr lang="en-AU" sz="1600" dirty="0">
                <a:solidFill>
                  <a:schemeClr val="tx2">
                    <a:lumMod val="25000"/>
                  </a:schemeClr>
                </a:solidFill>
              </a:rPr>
              <a:t>Uploads the data every 6 hours to a web-based portal for staff to review</a:t>
            </a:r>
          </a:p>
          <a:p>
            <a:endParaRPr lang="en-AU" sz="1600" dirty="0"/>
          </a:p>
        </p:txBody>
      </p:sp>
      <p:pic>
        <p:nvPicPr>
          <p:cNvPr id="4" name="Picture 3">
            <a:extLst>
              <a:ext uri="{FF2B5EF4-FFF2-40B4-BE49-F238E27FC236}">
                <a16:creationId xmlns:a16="http://schemas.microsoft.com/office/drawing/2014/main" id="{57DCFF42-C16E-04D4-DBCB-C08F3E6F7755}"/>
              </a:ext>
            </a:extLst>
          </p:cNvPr>
          <p:cNvPicPr>
            <a:picLocks noChangeAspect="1"/>
          </p:cNvPicPr>
          <p:nvPr/>
        </p:nvPicPr>
        <p:blipFill>
          <a:blip r:embed="rId3"/>
          <a:stretch>
            <a:fillRect/>
          </a:stretch>
        </p:blipFill>
        <p:spPr>
          <a:xfrm rot="16200000">
            <a:off x="-523943" y="1462959"/>
            <a:ext cx="4289028" cy="3041966"/>
          </a:xfrm>
          <a:prstGeom prst="rect">
            <a:avLst/>
          </a:prstGeom>
        </p:spPr>
      </p:pic>
      <p:pic>
        <p:nvPicPr>
          <p:cNvPr id="5" name="Picture 4">
            <a:extLst>
              <a:ext uri="{FF2B5EF4-FFF2-40B4-BE49-F238E27FC236}">
                <a16:creationId xmlns:a16="http://schemas.microsoft.com/office/drawing/2014/main" id="{C600FD22-C6FB-0659-A57E-7735D17BCCED}"/>
              </a:ext>
            </a:extLst>
          </p:cNvPr>
          <p:cNvPicPr>
            <a:picLocks noChangeAspect="1"/>
          </p:cNvPicPr>
          <p:nvPr/>
        </p:nvPicPr>
        <p:blipFill rotWithShape="1">
          <a:blip r:embed="rId4"/>
          <a:srcRect r="2220"/>
          <a:stretch/>
        </p:blipFill>
        <p:spPr>
          <a:xfrm rot="5400000">
            <a:off x="2578866" y="1427365"/>
            <a:ext cx="4281214" cy="3105342"/>
          </a:xfrm>
          <a:prstGeom prst="rect">
            <a:avLst/>
          </a:prstGeom>
        </p:spPr>
      </p:pic>
      <p:sp>
        <p:nvSpPr>
          <p:cNvPr id="6" name="Title 2">
            <a:extLst>
              <a:ext uri="{FF2B5EF4-FFF2-40B4-BE49-F238E27FC236}">
                <a16:creationId xmlns:a16="http://schemas.microsoft.com/office/drawing/2014/main" id="{0C048F1E-F89C-DF27-6466-83AB906C0D46}"/>
              </a:ext>
            </a:extLst>
          </p:cNvPr>
          <p:cNvSpPr txBox="1">
            <a:spLocks/>
          </p:cNvSpPr>
          <p:nvPr/>
        </p:nvSpPr>
        <p:spPr>
          <a:xfrm>
            <a:off x="195498" y="23662"/>
            <a:ext cx="7886700" cy="8072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000" b="1" kern="1200">
                <a:solidFill>
                  <a:schemeClr val="bg1"/>
                </a:solidFill>
                <a:latin typeface="+mj-lt"/>
                <a:ea typeface="+mj-ea"/>
                <a:cs typeface="+mj-cs"/>
              </a:defRPr>
            </a:lvl1pPr>
          </a:lstStyle>
          <a:p>
            <a:r>
              <a:rPr lang="en-AU" dirty="0"/>
              <a:t>Smart Water Meters</a:t>
            </a:r>
          </a:p>
        </p:txBody>
      </p:sp>
    </p:spTree>
    <p:extLst>
      <p:ext uri="{BB962C8B-B14F-4D97-AF65-F5344CB8AC3E}">
        <p14:creationId xmlns:p14="http://schemas.microsoft.com/office/powerpoint/2010/main" val="143571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F4A911-30BD-413B-B9C2-6CB39956CD80}"/>
              </a:ext>
            </a:extLst>
          </p:cNvPr>
          <p:cNvSpPr>
            <a:spLocks noGrp="1"/>
          </p:cNvSpPr>
          <p:nvPr>
            <p:ph idx="1"/>
          </p:nvPr>
        </p:nvSpPr>
        <p:spPr>
          <a:xfrm>
            <a:off x="231461" y="3549550"/>
            <a:ext cx="6017002" cy="3187899"/>
          </a:xfrm>
        </p:spPr>
        <p:txBody>
          <a:bodyPr>
            <a:normAutofit/>
          </a:bodyPr>
          <a:lstStyle/>
          <a:p>
            <a:endParaRPr lang="en-AU" dirty="0"/>
          </a:p>
          <a:p>
            <a:pPr marL="0" indent="0">
              <a:buNone/>
            </a:pPr>
            <a:r>
              <a:rPr lang="en-AU" sz="1600" b="0" i="0" dirty="0">
                <a:solidFill>
                  <a:srgbClr val="4F4F4F"/>
                </a:solidFill>
                <a:effectLst/>
                <a:latin typeface="Lora" pitchFamily="2" charset="0"/>
              </a:rPr>
              <a:t>			</a:t>
            </a:r>
          </a:p>
          <a:p>
            <a:pPr marL="0" indent="0">
              <a:buNone/>
            </a:pPr>
            <a:endParaRPr lang="en-AU" sz="1600" b="0" i="0" dirty="0">
              <a:solidFill>
                <a:srgbClr val="4F4F4F"/>
              </a:solidFill>
              <a:effectLst/>
              <a:latin typeface="Lora" pitchFamily="2" charset="0"/>
            </a:endParaRPr>
          </a:p>
          <a:p>
            <a:endParaRPr lang="en-AU" dirty="0"/>
          </a:p>
        </p:txBody>
      </p:sp>
      <p:sp>
        <p:nvSpPr>
          <p:cNvPr id="3" name="Title 2">
            <a:extLst>
              <a:ext uri="{FF2B5EF4-FFF2-40B4-BE49-F238E27FC236}">
                <a16:creationId xmlns:a16="http://schemas.microsoft.com/office/drawing/2014/main" id="{D93D630B-85D6-47E7-B286-7EFFAEA9EAEB}"/>
              </a:ext>
            </a:extLst>
          </p:cNvPr>
          <p:cNvSpPr>
            <a:spLocks noGrp="1"/>
          </p:cNvSpPr>
          <p:nvPr>
            <p:ph type="title"/>
          </p:nvPr>
        </p:nvSpPr>
        <p:spPr>
          <a:xfrm>
            <a:off x="231461" y="10539"/>
            <a:ext cx="7886700" cy="807244"/>
          </a:xfrm>
        </p:spPr>
        <p:txBody>
          <a:bodyPr/>
          <a:lstStyle/>
          <a:p>
            <a:r>
              <a:rPr lang="en-AU" dirty="0"/>
              <a:t>What does the portal look like? </a:t>
            </a:r>
          </a:p>
        </p:txBody>
      </p:sp>
      <p:pic>
        <p:nvPicPr>
          <p:cNvPr id="7" name="Picture 6">
            <a:extLst>
              <a:ext uri="{FF2B5EF4-FFF2-40B4-BE49-F238E27FC236}">
                <a16:creationId xmlns:a16="http://schemas.microsoft.com/office/drawing/2014/main" id="{5F64AB40-33F6-D9E8-96E2-00377BAB8608}"/>
              </a:ext>
            </a:extLst>
          </p:cNvPr>
          <p:cNvPicPr>
            <a:picLocks noChangeAspect="1"/>
          </p:cNvPicPr>
          <p:nvPr/>
        </p:nvPicPr>
        <p:blipFill>
          <a:blip r:embed="rId3"/>
          <a:stretch>
            <a:fillRect/>
          </a:stretch>
        </p:blipFill>
        <p:spPr>
          <a:xfrm>
            <a:off x="231461" y="1146835"/>
            <a:ext cx="6045541" cy="3436595"/>
          </a:xfrm>
          <a:prstGeom prst="rect">
            <a:avLst/>
          </a:prstGeom>
        </p:spPr>
      </p:pic>
      <p:sp>
        <p:nvSpPr>
          <p:cNvPr id="11" name="TextBox 10">
            <a:extLst>
              <a:ext uri="{FF2B5EF4-FFF2-40B4-BE49-F238E27FC236}">
                <a16:creationId xmlns:a16="http://schemas.microsoft.com/office/drawing/2014/main" id="{4292D1D3-099C-2457-93CE-DD4D1EE71574}"/>
              </a:ext>
            </a:extLst>
          </p:cNvPr>
          <p:cNvSpPr txBox="1"/>
          <p:nvPr/>
        </p:nvSpPr>
        <p:spPr>
          <a:xfrm>
            <a:off x="6576103" y="1301353"/>
            <a:ext cx="2527892" cy="2391937"/>
          </a:xfrm>
          <a:prstGeom prst="rect">
            <a:avLst/>
          </a:prstGeom>
          <a:noFill/>
        </p:spPr>
        <p:txBody>
          <a:bodyPr wrap="square" rtlCol="0">
            <a:spAutoFit/>
          </a:bodyPr>
          <a:lstStyle/>
          <a:p>
            <a:pPr>
              <a:lnSpc>
                <a:spcPct val="110000"/>
              </a:lnSpc>
              <a:spcBef>
                <a:spcPts val="338"/>
              </a:spcBef>
            </a:pPr>
            <a:r>
              <a:rPr lang="en-AU" sz="1600" dirty="0">
                <a:solidFill>
                  <a:schemeClr val="tx2">
                    <a:lumMod val="25000"/>
                  </a:schemeClr>
                </a:solidFill>
              </a:rPr>
              <a:t>Daily graph showing daytime water use (as expected) and no flow overnight </a:t>
            </a:r>
          </a:p>
          <a:p>
            <a:pPr>
              <a:lnSpc>
                <a:spcPct val="110000"/>
              </a:lnSpc>
              <a:spcBef>
                <a:spcPts val="338"/>
              </a:spcBef>
            </a:pPr>
            <a:endParaRPr lang="en-AU" sz="1600" dirty="0">
              <a:solidFill>
                <a:schemeClr val="tx2">
                  <a:lumMod val="25000"/>
                </a:schemeClr>
              </a:solidFill>
            </a:endParaRPr>
          </a:p>
          <a:p>
            <a:pPr>
              <a:lnSpc>
                <a:spcPct val="110000"/>
              </a:lnSpc>
              <a:spcBef>
                <a:spcPts val="338"/>
              </a:spcBef>
            </a:pPr>
            <a:r>
              <a:rPr lang="en-AU" sz="1600" b="1" dirty="0">
                <a:solidFill>
                  <a:schemeClr val="tx2">
                    <a:lumMod val="25000"/>
                  </a:schemeClr>
                </a:solidFill>
              </a:rPr>
              <a:t>No leaks!</a:t>
            </a:r>
          </a:p>
          <a:p>
            <a:pPr>
              <a:lnSpc>
                <a:spcPct val="110000"/>
              </a:lnSpc>
              <a:spcBef>
                <a:spcPts val="338"/>
              </a:spcBef>
            </a:pPr>
            <a:endParaRPr lang="en-AU" sz="1600" dirty="0">
              <a:solidFill>
                <a:schemeClr val="tx2">
                  <a:lumMod val="25000"/>
                </a:schemeClr>
              </a:solidFill>
            </a:endParaRPr>
          </a:p>
          <a:p>
            <a:pPr>
              <a:lnSpc>
                <a:spcPct val="110000"/>
              </a:lnSpc>
              <a:spcBef>
                <a:spcPts val="338"/>
              </a:spcBef>
            </a:pPr>
            <a:endParaRPr lang="en-AU" sz="1600" dirty="0">
              <a:solidFill>
                <a:schemeClr val="tx2">
                  <a:lumMod val="25000"/>
                </a:schemeClr>
              </a:solidFill>
            </a:endParaRPr>
          </a:p>
        </p:txBody>
      </p:sp>
      <p:sp>
        <p:nvSpPr>
          <p:cNvPr id="4" name="Oval 3">
            <a:extLst>
              <a:ext uri="{FF2B5EF4-FFF2-40B4-BE49-F238E27FC236}">
                <a16:creationId xmlns:a16="http://schemas.microsoft.com/office/drawing/2014/main" id="{485553A3-63BE-C062-A658-91842F4D2573}"/>
              </a:ext>
            </a:extLst>
          </p:cNvPr>
          <p:cNvSpPr/>
          <p:nvPr/>
        </p:nvSpPr>
        <p:spPr>
          <a:xfrm>
            <a:off x="2303145" y="2451735"/>
            <a:ext cx="2891790" cy="189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682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12F498-1E09-161B-638F-25B1BE64FB13}"/>
              </a:ext>
            </a:extLst>
          </p:cNvPr>
          <p:cNvSpPr>
            <a:spLocks noGrp="1"/>
          </p:cNvSpPr>
          <p:nvPr>
            <p:ph type="body" sz="quarter" idx="13"/>
          </p:nvPr>
        </p:nvSpPr>
        <p:spPr>
          <a:xfrm>
            <a:off x="260478" y="1075741"/>
            <a:ext cx="3856779" cy="1792733"/>
          </a:xfrm>
        </p:spPr>
        <p:txBody>
          <a:bodyPr/>
          <a:lstStyle/>
          <a:p>
            <a:pPr marL="0" indent="0">
              <a:buNone/>
            </a:pPr>
            <a:endParaRPr lang="en-AU" dirty="0"/>
          </a:p>
          <a:p>
            <a:pPr marL="0" indent="0">
              <a:buNone/>
            </a:pPr>
            <a:r>
              <a:rPr lang="en-AU" b="1" dirty="0"/>
              <a:t>City Pools</a:t>
            </a:r>
          </a:p>
        </p:txBody>
      </p:sp>
      <p:sp>
        <p:nvSpPr>
          <p:cNvPr id="3" name="Title 2">
            <a:extLst>
              <a:ext uri="{FF2B5EF4-FFF2-40B4-BE49-F238E27FC236}">
                <a16:creationId xmlns:a16="http://schemas.microsoft.com/office/drawing/2014/main" id="{67623362-AB61-F8E3-E875-A00EC7F7E8B9}"/>
              </a:ext>
            </a:extLst>
          </p:cNvPr>
          <p:cNvSpPr>
            <a:spLocks noGrp="1"/>
          </p:cNvSpPr>
          <p:nvPr>
            <p:ph type="title"/>
          </p:nvPr>
        </p:nvSpPr>
        <p:spPr>
          <a:xfrm>
            <a:off x="140152" y="0"/>
            <a:ext cx="7886700" cy="807244"/>
          </a:xfrm>
        </p:spPr>
        <p:txBody>
          <a:bodyPr>
            <a:normAutofit/>
          </a:bodyPr>
          <a:lstStyle/>
          <a:p>
            <a:r>
              <a:rPr lang="en-AU" dirty="0"/>
              <a:t>Water Smart Meters in use</a:t>
            </a:r>
          </a:p>
        </p:txBody>
      </p:sp>
      <p:pic>
        <p:nvPicPr>
          <p:cNvPr id="5" name="Smart Water Meter Centenary Pool RA SK">
            <a:hlinkClick r:id="" action="ppaction://media"/>
            <a:extLst>
              <a:ext uri="{FF2B5EF4-FFF2-40B4-BE49-F238E27FC236}">
                <a16:creationId xmlns:a16="http://schemas.microsoft.com/office/drawing/2014/main" id="{5A913830-DE28-12DA-F571-99389DCA6B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7029" y="335042"/>
            <a:ext cx="2706493" cy="4706944"/>
          </a:xfrm>
          <a:prstGeom prst="rect">
            <a:avLst/>
          </a:prstGeom>
        </p:spPr>
      </p:pic>
      <p:grpSp>
        <p:nvGrpSpPr>
          <p:cNvPr id="4" name="Group 3">
            <a:extLst>
              <a:ext uri="{FF2B5EF4-FFF2-40B4-BE49-F238E27FC236}">
                <a16:creationId xmlns:a16="http://schemas.microsoft.com/office/drawing/2014/main" id="{4C04F1FC-3378-0312-57B9-8CA5EDD9C473}"/>
              </a:ext>
            </a:extLst>
          </p:cNvPr>
          <p:cNvGrpSpPr/>
          <p:nvPr/>
        </p:nvGrpSpPr>
        <p:grpSpPr>
          <a:xfrm>
            <a:off x="3194684" y="2451735"/>
            <a:ext cx="2418691" cy="2376556"/>
            <a:chOff x="7359323" y="927101"/>
            <a:chExt cx="1715811" cy="1942861"/>
          </a:xfrm>
        </p:grpSpPr>
        <p:pic>
          <p:nvPicPr>
            <p:cNvPr id="6" name="Picture 5">
              <a:extLst>
                <a:ext uri="{FF2B5EF4-FFF2-40B4-BE49-F238E27FC236}">
                  <a16:creationId xmlns:a16="http://schemas.microsoft.com/office/drawing/2014/main" id="{F28D28BE-E9A1-1830-0040-03F303E48ADF}"/>
                </a:ext>
              </a:extLst>
            </p:cNvPr>
            <p:cNvPicPr>
              <a:picLocks noChangeAspect="1"/>
            </p:cNvPicPr>
            <p:nvPr/>
          </p:nvPicPr>
          <p:blipFill>
            <a:blip r:embed="rId6"/>
            <a:stretch>
              <a:fillRect/>
            </a:stretch>
          </p:blipFill>
          <p:spPr>
            <a:xfrm>
              <a:off x="7359323" y="927101"/>
              <a:ext cx="1644921" cy="1866900"/>
            </a:xfrm>
            <a:prstGeom prst="rect">
              <a:avLst/>
            </a:prstGeom>
          </p:spPr>
        </p:pic>
        <p:sp>
          <p:nvSpPr>
            <p:cNvPr id="7" name="Rectangle: Top Corners Snipped 6">
              <a:extLst>
                <a:ext uri="{FF2B5EF4-FFF2-40B4-BE49-F238E27FC236}">
                  <a16:creationId xmlns:a16="http://schemas.microsoft.com/office/drawing/2014/main" id="{25FA10D3-DC90-95CA-E0CC-1F67ED7D096C}"/>
                </a:ext>
              </a:extLst>
            </p:cNvPr>
            <p:cNvSpPr/>
            <p:nvPr/>
          </p:nvSpPr>
          <p:spPr>
            <a:xfrm rot="1294424">
              <a:off x="8091195" y="2456170"/>
              <a:ext cx="983939" cy="413792"/>
            </a:xfrm>
            <a:prstGeom prst="snip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Top Corners Snipped 7">
            <a:extLst>
              <a:ext uri="{FF2B5EF4-FFF2-40B4-BE49-F238E27FC236}">
                <a16:creationId xmlns:a16="http://schemas.microsoft.com/office/drawing/2014/main" id="{BABE7A06-532D-DAD2-50E0-39BF529DD7E4}"/>
              </a:ext>
            </a:extLst>
          </p:cNvPr>
          <p:cNvSpPr/>
          <p:nvPr/>
        </p:nvSpPr>
        <p:spPr>
          <a:xfrm>
            <a:off x="3887165" y="4244469"/>
            <a:ext cx="888077" cy="544702"/>
          </a:xfrm>
          <a:prstGeom prst="snip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9148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491</Words>
  <Application>Microsoft Office PowerPoint</Application>
  <PresentationFormat>On-screen Show (16:9)</PresentationFormat>
  <Paragraphs>97</Paragraphs>
  <Slides>18</Slides>
  <Notes>17</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Courier New</vt:lpstr>
      <vt:lpstr>Lora</vt:lpstr>
      <vt:lpstr>Custom Design</vt:lpstr>
      <vt:lpstr>1_Custom Design</vt:lpstr>
      <vt:lpstr>Smart Water Meters  Environment, Parks and Sustainability Committee 9 May 2023</vt:lpstr>
      <vt:lpstr>Bureau of Meteorology Forecast</vt:lpstr>
      <vt:lpstr>PowerPoint Presentation</vt:lpstr>
      <vt:lpstr>Roles have changed since the last drought</vt:lpstr>
      <vt:lpstr>Council’s commitment to Sustainable Water Use</vt:lpstr>
      <vt:lpstr>Smart Water Meters</vt:lpstr>
      <vt:lpstr>PowerPoint Presentation</vt:lpstr>
      <vt:lpstr>What does the portal look like? </vt:lpstr>
      <vt:lpstr>Water Smart Meters in use</vt:lpstr>
      <vt:lpstr>Smart Water Meter Program</vt:lpstr>
      <vt:lpstr>Water Saving case study – Newmarket pool </vt:lpstr>
      <vt:lpstr>PowerPoint Presentation</vt:lpstr>
      <vt:lpstr>PowerPoint Presentation</vt:lpstr>
      <vt:lpstr>Water Saving case study – Leased sports club</vt:lpstr>
      <vt:lpstr>Sustainable Water Use in action</vt:lpstr>
      <vt:lpstr>Resilient Clubs Support Program </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2023-05-11T00:06:46Z</dcterms:created>
  <dcterms:modified xsi:type="dcterms:W3CDTF">2023-05-11T00:06:53Z</dcterms:modified>
</cp:coreProperties>
</file>