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
  </p:notesMasterIdLst>
  <p:sldIdLst>
    <p:sldId id="256" r:id="rId2"/>
    <p:sldId id="277" r:id="rId3"/>
    <p:sldId id="326" r:id="rId4"/>
    <p:sldId id="327" r:id="rId5"/>
    <p:sldId id="328" r:id="rId6"/>
    <p:sldId id="329" r:id="rId7"/>
    <p:sldId id="330" r:id="rId8"/>
    <p:sldId id="331" r:id="rId9"/>
    <p:sldId id="332" r:id="rId10"/>
    <p:sldId id="333" r:id="rId11"/>
    <p:sldId id="334" r:id="rId12"/>
    <p:sldId id="309" r:id="rId13"/>
    <p:sldId id="261" r:id="rId14"/>
  </p:sldIdLst>
  <p:sldSz cx="9144000" cy="6858000" type="screen4x3"/>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6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6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4C8F"/>
    <a:srgbClr val="F9C829"/>
    <a:srgbClr val="00B05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244CB-6270-4199-8114-9B30D72ED557}" v="19" dt="2023-05-02T02:33:17.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0952" autoAdjust="0"/>
  </p:normalViewPr>
  <p:slideViewPr>
    <p:cSldViewPr>
      <p:cViewPr varScale="1">
        <p:scale>
          <a:sx n="104" d="100"/>
          <a:sy n="104" d="100"/>
        </p:scale>
        <p:origin x="1650"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a:defRPr/>
            </a:pPr>
            <a:endParaRPr lang="en-AU"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pPr>
              <a:defRPr/>
            </a:pPr>
            <a:fld id="{F68E606C-9590-42CF-8471-35A3D8A4FAE8}" type="datetimeFigureOut">
              <a:rPr lang="en-AU"/>
              <a:pPr>
                <a:defRPr/>
              </a:pPr>
              <a:t>17/05/2023</a:t>
            </a:fld>
            <a:endParaRPr lang="en-AU" dirty="0"/>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pPr>
              <a:defRPr/>
            </a:pPr>
            <a:endParaRPr lang="en-AU"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pPr>
              <a:defRPr/>
            </a:pPr>
            <a:fld id="{F5BF4D28-CCEA-40A8-8564-C196D8F99956}"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5BF4D28-CCEA-40A8-8564-C196D8F99956}" type="slidenum">
              <a:rPr lang="en-AU" smtClean="0"/>
              <a:pPr>
                <a:defRPr/>
              </a:pPr>
              <a:t>1</a:t>
            </a:fld>
            <a:endParaRPr lang="en-AU" dirty="0"/>
          </a:p>
        </p:txBody>
      </p:sp>
    </p:spTree>
    <p:extLst>
      <p:ext uri="{BB962C8B-B14F-4D97-AF65-F5344CB8AC3E}">
        <p14:creationId xmlns:p14="http://schemas.microsoft.com/office/powerpoint/2010/main" val="187480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a:defRPr/>
            </a:pPr>
            <a:fld id="{F5BF4D28-CCEA-40A8-8564-C196D8F99956}" type="slidenum">
              <a:rPr lang="en-AU" smtClean="0"/>
              <a:pPr>
                <a:defRPr/>
              </a:pPr>
              <a:t>12</a:t>
            </a:fld>
            <a:endParaRPr lang="en-AU" dirty="0"/>
          </a:p>
        </p:txBody>
      </p:sp>
    </p:spTree>
    <p:extLst>
      <p:ext uri="{BB962C8B-B14F-4D97-AF65-F5344CB8AC3E}">
        <p14:creationId xmlns:p14="http://schemas.microsoft.com/office/powerpoint/2010/main" val="1181002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pitchFamily="-64" charset="-128"/>
              </a:defRPr>
            </a:lvl1pPr>
            <a:lvl2pPr marL="742950" indent="-285750">
              <a:defRPr sz="2400">
                <a:solidFill>
                  <a:schemeClr val="tx1"/>
                </a:solidFill>
                <a:latin typeface="Arial" panose="020B0604020202020204" pitchFamily="34" charset="0"/>
                <a:ea typeface="ヒラギノ角ゴ Pro W3" pitchFamily="-64" charset="-128"/>
              </a:defRPr>
            </a:lvl2pPr>
            <a:lvl3pPr marL="1143000" indent="-228600">
              <a:defRPr sz="2400">
                <a:solidFill>
                  <a:schemeClr val="tx1"/>
                </a:solidFill>
                <a:latin typeface="Arial" panose="020B0604020202020204" pitchFamily="34" charset="0"/>
                <a:ea typeface="ヒラギノ角ゴ Pro W3" pitchFamily="-64" charset="-128"/>
              </a:defRPr>
            </a:lvl3pPr>
            <a:lvl4pPr marL="1600200" indent="-228600">
              <a:defRPr sz="2400">
                <a:solidFill>
                  <a:schemeClr val="tx1"/>
                </a:solidFill>
                <a:latin typeface="Arial" panose="020B0604020202020204" pitchFamily="34" charset="0"/>
                <a:ea typeface="ヒラギノ角ゴ Pro W3" pitchFamily="-64" charset="-128"/>
              </a:defRPr>
            </a:lvl4pPr>
            <a:lvl5pPr marL="2057400" indent="-228600">
              <a:defRPr sz="2400">
                <a:solidFill>
                  <a:schemeClr val="tx1"/>
                </a:solidFill>
                <a:latin typeface="Arial" panose="020B0604020202020204" pitchFamily="34"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4" charset="-128"/>
              </a:defRPr>
            </a:lvl9pPr>
          </a:lstStyle>
          <a:p>
            <a:fld id="{F3473EF3-DB43-4551-9942-E93772543DDC}" type="slidenum">
              <a:rPr lang="en-AU" altLang="en-US" sz="1200" smtClean="0"/>
              <a:pPr/>
              <a:t>13</a:t>
            </a:fld>
            <a:endParaRPr lang="en-AU"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5BF4D28-CCEA-40A8-8564-C196D8F99956}" type="slidenum">
              <a:rPr lang="en-AU" smtClean="0"/>
              <a:pPr>
                <a:defRPr/>
              </a:pPr>
              <a:t>3</a:t>
            </a:fld>
            <a:endParaRPr lang="en-AU" dirty="0"/>
          </a:p>
        </p:txBody>
      </p:sp>
    </p:spTree>
    <p:extLst>
      <p:ext uri="{BB962C8B-B14F-4D97-AF65-F5344CB8AC3E}">
        <p14:creationId xmlns:p14="http://schemas.microsoft.com/office/powerpoint/2010/main" val="104341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5BF4D28-CCEA-40A8-8564-C196D8F99956}" type="slidenum">
              <a:rPr lang="en-AU" smtClean="0"/>
              <a:pPr>
                <a:defRPr/>
              </a:pPr>
              <a:t>4</a:t>
            </a:fld>
            <a:endParaRPr lang="en-AU" dirty="0"/>
          </a:p>
        </p:txBody>
      </p:sp>
    </p:spTree>
    <p:extLst>
      <p:ext uri="{BB962C8B-B14F-4D97-AF65-F5344CB8AC3E}">
        <p14:creationId xmlns:p14="http://schemas.microsoft.com/office/powerpoint/2010/main" val="2999742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5BF4D28-CCEA-40A8-8564-C196D8F99956}" type="slidenum">
              <a:rPr lang="en-AU" smtClean="0"/>
              <a:pPr>
                <a:defRPr/>
              </a:pPr>
              <a:t>5</a:t>
            </a:fld>
            <a:endParaRPr lang="en-AU" dirty="0"/>
          </a:p>
        </p:txBody>
      </p:sp>
    </p:spTree>
    <p:extLst>
      <p:ext uri="{BB962C8B-B14F-4D97-AF65-F5344CB8AC3E}">
        <p14:creationId xmlns:p14="http://schemas.microsoft.com/office/powerpoint/2010/main" val="301722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5BF4D28-CCEA-40A8-8564-C196D8F99956}" type="slidenum">
              <a:rPr lang="en-AU" smtClean="0"/>
              <a:pPr>
                <a:defRPr/>
              </a:pPr>
              <a:t>6</a:t>
            </a:fld>
            <a:endParaRPr lang="en-AU" dirty="0"/>
          </a:p>
        </p:txBody>
      </p:sp>
    </p:spTree>
    <p:extLst>
      <p:ext uri="{BB962C8B-B14F-4D97-AF65-F5344CB8AC3E}">
        <p14:creationId xmlns:p14="http://schemas.microsoft.com/office/powerpoint/2010/main" val="37216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5BF4D28-CCEA-40A8-8564-C196D8F99956}" type="slidenum">
              <a:rPr lang="en-AU" smtClean="0"/>
              <a:pPr>
                <a:defRPr/>
              </a:pPr>
              <a:t>7</a:t>
            </a:fld>
            <a:endParaRPr lang="en-AU" dirty="0"/>
          </a:p>
        </p:txBody>
      </p:sp>
    </p:spTree>
    <p:extLst>
      <p:ext uri="{BB962C8B-B14F-4D97-AF65-F5344CB8AC3E}">
        <p14:creationId xmlns:p14="http://schemas.microsoft.com/office/powerpoint/2010/main" val="240561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5BF4D28-CCEA-40A8-8564-C196D8F99956}" type="slidenum">
              <a:rPr lang="en-AU" smtClean="0"/>
              <a:pPr>
                <a:defRPr/>
              </a:pPr>
              <a:t>8</a:t>
            </a:fld>
            <a:endParaRPr lang="en-AU" dirty="0"/>
          </a:p>
        </p:txBody>
      </p:sp>
    </p:spTree>
    <p:extLst>
      <p:ext uri="{BB962C8B-B14F-4D97-AF65-F5344CB8AC3E}">
        <p14:creationId xmlns:p14="http://schemas.microsoft.com/office/powerpoint/2010/main" val="41835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5BF4D28-CCEA-40A8-8564-C196D8F99956}" type="slidenum">
              <a:rPr lang="en-AU" smtClean="0"/>
              <a:pPr>
                <a:defRPr/>
              </a:pPr>
              <a:t>10</a:t>
            </a:fld>
            <a:endParaRPr lang="en-AU" dirty="0"/>
          </a:p>
        </p:txBody>
      </p:sp>
    </p:spTree>
    <p:extLst>
      <p:ext uri="{BB962C8B-B14F-4D97-AF65-F5344CB8AC3E}">
        <p14:creationId xmlns:p14="http://schemas.microsoft.com/office/powerpoint/2010/main" val="1016447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5BF4D28-CCEA-40A8-8564-C196D8F99956}" type="slidenum">
              <a:rPr lang="en-AU" smtClean="0"/>
              <a:pPr>
                <a:defRPr/>
              </a:pPr>
              <a:t>11</a:t>
            </a:fld>
            <a:endParaRPr lang="en-AU" dirty="0"/>
          </a:p>
        </p:txBody>
      </p:sp>
    </p:spTree>
    <p:extLst>
      <p:ext uri="{BB962C8B-B14F-4D97-AF65-F5344CB8AC3E}">
        <p14:creationId xmlns:p14="http://schemas.microsoft.com/office/powerpoint/2010/main" val="429226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504943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0531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4902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hart Placeholder 3"/>
          <p:cNvSpPr>
            <a:spLocks noGrp="1"/>
          </p:cNvSpPr>
          <p:nvPr>
            <p:ph type="chart" sz="half" idx="2"/>
          </p:nvPr>
        </p:nvSpPr>
        <p:spPr>
          <a:xfrm>
            <a:off x="4648200" y="1981200"/>
            <a:ext cx="3810000" cy="4114800"/>
          </a:xfrm>
        </p:spPr>
        <p:txBody>
          <a:bodyPr/>
          <a:lstStyle/>
          <a:p>
            <a:pPr lvl="0"/>
            <a:endParaRPr lang="en-AU" noProof="0" dirty="0"/>
          </a:p>
        </p:txBody>
      </p:sp>
    </p:spTree>
    <p:extLst>
      <p:ext uri="{BB962C8B-B14F-4D97-AF65-F5344CB8AC3E}">
        <p14:creationId xmlns:p14="http://schemas.microsoft.com/office/powerpoint/2010/main" val="1541644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7424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90605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8388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73047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81728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32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669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3215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eaLnBrk="0" fontAlgn="base" hangingPunct="0">
        <a:spcBef>
          <a:spcPct val="0"/>
        </a:spcBef>
        <a:spcAft>
          <a:spcPct val="0"/>
        </a:spcAft>
        <a:defRPr sz="2800" kern="1200">
          <a:solidFill>
            <a:srgbClr val="004C8F"/>
          </a:solidFill>
          <a:latin typeface="+mj-lt"/>
          <a:ea typeface="+mj-ea"/>
          <a:cs typeface="+mj-cs"/>
        </a:defRPr>
      </a:lvl1pPr>
      <a:lvl2pPr algn="r" rtl="0" eaLnBrk="0" fontAlgn="base" hangingPunct="0">
        <a:spcBef>
          <a:spcPct val="0"/>
        </a:spcBef>
        <a:spcAft>
          <a:spcPct val="0"/>
        </a:spcAft>
        <a:defRPr sz="2800">
          <a:solidFill>
            <a:srgbClr val="004C8F"/>
          </a:solidFill>
          <a:latin typeface="Arial" panose="020B0604020202020204" pitchFamily="34" charset="0"/>
          <a:ea typeface="ヒラギノ角ゴ Pro W3" pitchFamily="-64" charset="-128"/>
        </a:defRPr>
      </a:lvl2pPr>
      <a:lvl3pPr algn="r" rtl="0" eaLnBrk="0" fontAlgn="base" hangingPunct="0">
        <a:spcBef>
          <a:spcPct val="0"/>
        </a:spcBef>
        <a:spcAft>
          <a:spcPct val="0"/>
        </a:spcAft>
        <a:defRPr sz="2800">
          <a:solidFill>
            <a:srgbClr val="004C8F"/>
          </a:solidFill>
          <a:latin typeface="Arial" panose="020B0604020202020204" pitchFamily="34" charset="0"/>
          <a:ea typeface="ヒラギノ角ゴ Pro W3" pitchFamily="-64" charset="-128"/>
        </a:defRPr>
      </a:lvl3pPr>
      <a:lvl4pPr algn="r" rtl="0" eaLnBrk="0" fontAlgn="base" hangingPunct="0">
        <a:spcBef>
          <a:spcPct val="0"/>
        </a:spcBef>
        <a:spcAft>
          <a:spcPct val="0"/>
        </a:spcAft>
        <a:defRPr sz="2800">
          <a:solidFill>
            <a:srgbClr val="004C8F"/>
          </a:solidFill>
          <a:latin typeface="Arial" panose="020B0604020202020204" pitchFamily="34" charset="0"/>
          <a:ea typeface="ヒラギノ角ゴ Pro W3" pitchFamily="-64" charset="-128"/>
        </a:defRPr>
      </a:lvl4pPr>
      <a:lvl5pPr algn="r" rtl="0" eaLnBrk="0" fontAlgn="base" hangingPunct="0">
        <a:spcBef>
          <a:spcPct val="0"/>
        </a:spcBef>
        <a:spcAft>
          <a:spcPct val="0"/>
        </a:spcAft>
        <a:defRPr sz="2800">
          <a:solidFill>
            <a:srgbClr val="004C8F"/>
          </a:solidFill>
          <a:latin typeface="Arial" panose="020B0604020202020204" pitchFamily="34" charset="0"/>
          <a:ea typeface="ヒラギノ角ゴ Pro W3" pitchFamily="-64" charset="-128"/>
        </a:defRPr>
      </a:lvl5pPr>
      <a:lvl6pPr marL="457200" algn="r" rtl="0" fontAlgn="base">
        <a:spcBef>
          <a:spcPct val="0"/>
        </a:spcBef>
        <a:spcAft>
          <a:spcPct val="0"/>
        </a:spcAft>
        <a:defRPr sz="2800">
          <a:solidFill>
            <a:srgbClr val="004C8F"/>
          </a:solidFill>
          <a:latin typeface="Arial" panose="020B0604020202020204" pitchFamily="34" charset="0"/>
          <a:ea typeface="ヒラギノ角ゴ Pro W3" pitchFamily="-64" charset="-128"/>
        </a:defRPr>
      </a:lvl6pPr>
      <a:lvl7pPr marL="914400" algn="r" rtl="0" fontAlgn="base">
        <a:spcBef>
          <a:spcPct val="0"/>
        </a:spcBef>
        <a:spcAft>
          <a:spcPct val="0"/>
        </a:spcAft>
        <a:defRPr sz="2800">
          <a:solidFill>
            <a:srgbClr val="004C8F"/>
          </a:solidFill>
          <a:latin typeface="Arial" panose="020B0604020202020204" pitchFamily="34" charset="0"/>
          <a:ea typeface="ヒラギノ角ゴ Pro W3" pitchFamily="-64" charset="-128"/>
        </a:defRPr>
      </a:lvl7pPr>
      <a:lvl8pPr marL="1371600" algn="r" rtl="0" fontAlgn="base">
        <a:spcBef>
          <a:spcPct val="0"/>
        </a:spcBef>
        <a:spcAft>
          <a:spcPct val="0"/>
        </a:spcAft>
        <a:defRPr sz="2800">
          <a:solidFill>
            <a:srgbClr val="004C8F"/>
          </a:solidFill>
          <a:latin typeface="Arial" panose="020B0604020202020204" pitchFamily="34" charset="0"/>
          <a:ea typeface="ヒラギノ角ゴ Pro W3" pitchFamily="-64" charset="-128"/>
        </a:defRPr>
      </a:lvl8pPr>
      <a:lvl9pPr marL="1828800" algn="r" rtl="0" fontAlgn="base">
        <a:spcBef>
          <a:spcPct val="0"/>
        </a:spcBef>
        <a:spcAft>
          <a:spcPct val="0"/>
        </a:spcAft>
        <a:defRPr sz="2800">
          <a:solidFill>
            <a:srgbClr val="004C8F"/>
          </a:solidFill>
          <a:latin typeface="Arial" panose="020B0604020202020204" pitchFamily="34" charset="0"/>
          <a:ea typeface="ヒラギノ角ゴ Pro W3" pitchFamily="-64" charset="-128"/>
        </a:defRPr>
      </a:lvl9pPr>
    </p:titleStyle>
    <p:bodyStyle>
      <a:lvl1pPr marL="342900" indent="-342900" algn="l" rtl="0" eaLnBrk="0" fontAlgn="base" hangingPunct="0">
        <a:spcBef>
          <a:spcPct val="20000"/>
        </a:spcBef>
        <a:spcAft>
          <a:spcPct val="0"/>
        </a:spcAft>
        <a:buChar char="•"/>
        <a:defRPr sz="3200" kern="1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bg2"/>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bg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bg2"/>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75656" y="3429000"/>
            <a:ext cx="6480720" cy="1574403"/>
          </a:xfrm>
        </p:spPr>
        <p:txBody>
          <a:bodyPr anchor="ctr"/>
          <a:lstStyle/>
          <a:p>
            <a:pPr eaLnBrk="1" hangingPunct="1"/>
            <a:r>
              <a:rPr lang="en-US" altLang="en-US" sz="4800" b="1" dirty="0">
                <a:solidFill>
                  <a:schemeClr val="tx1"/>
                </a:solidFill>
              </a:rPr>
              <a:t>Kangaroo Point Green Bridge      Retail lease update</a:t>
            </a:r>
            <a:br>
              <a:rPr lang="en-US" altLang="en-US" sz="4800" b="1" dirty="0">
                <a:solidFill>
                  <a:schemeClr val="bg2"/>
                </a:solidFill>
              </a:rPr>
            </a:br>
            <a:br>
              <a:rPr lang="en-US" altLang="en-US" sz="4800" b="1" dirty="0">
                <a:solidFill>
                  <a:schemeClr val="bg2"/>
                </a:solidFill>
              </a:rPr>
            </a:br>
            <a:endParaRPr lang="en-US" altLang="en-US" sz="4800" dirty="0"/>
          </a:p>
        </p:txBody>
      </p:sp>
      <p:sp>
        <p:nvSpPr>
          <p:cNvPr id="3075" name="Rectangle 3"/>
          <p:cNvSpPr txBox="1">
            <a:spLocks noChangeArrowheads="1"/>
          </p:cNvSpPr>
          <p:nvPr/>
        </p:nvSpPr>
        <p:spPr bwMode="auto">
          <a:xfrm>
            <a:off x="251520" y="5888702"/>
            <a:ext cx="7245350" cy="93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bg2"/>
                </a:solidFill>
                <a:latin typeface="Arial" panose="020B0604020202020204" pitchFamily="34" charset="0"/>
                <a:ea typeface="ヒラギノ角ゴ Pro W3" pitchFamily="-64" charset="-128"/>
              </a:defRPr>
            </a:lvl1pPr>
            <a:lvl2pPr marL="742950" indent="-285750">
              <a:spcBef>
                <a:spcPct val="20000"/>
              </a:spcBef>
              <a:buChar char="–"/>
              <a:defRPr sz="2800">
                <a:solidFill>
                  <a:schemeClr val="bg2"/>
                </a:solidFill>
                <a:latin typeface="Arial" panose="020B0604020202020204" pitchFamily="34" charset="0"/>
                <a:ea typeface="ヒラギノ角ゴ Pro W3" pitchFamily="-64" charset="-128"/>
              </a:defRPr>
            </a:lvl2pPr>
            <a:lvl3pPr marL="1143000" indent="-228600">
              <a:spcBef>
                <a:spcPct val="20000"/>
              </a:spcBef>
              <a:buChar char="•"/>
              <a:defRPr sz="2400">
                <a:solidFill>
                  <a:schemeClr val="bg2"/>
                </a:solidFill>
                <a:latin typeface="Arial" panose="020B0604020202020204" pitchFamily="34" charset="0"/>
                <a:ea typeface="ヒラギノ角ゴ Pro W3" pitchFamily="-64" charset="-128"/>
              </a:defRPr>
            </a:lvl3pPr>
            <a:lvl4pPr marL="1600200" indent="-228600">
              <a:spcBef>
                <a:spcPct val="20000"/>
              </a:spcBef>
              <a:buChar char="–"/>
              <a:defRPr sz="2000">
                <a:solidFill>
                  <a:schemeClr val="bg2"/>
                </a:solidFill>
                <a:latin typeface="Arial" panose="020B0604020202020204" pitchFamily="34" charset="0"/>
                <a:ea typeface="ヒラギノ角ゴ Pro W3" pitchFamily="-64" charset="-128"/>
              </a:defRPr>
            </a:lvl4pPr>
            <a:lvl5pPr marL="2057400" indent="-228600">
              <a:spcBef>
                <a:spcPct val="20000"/>
              </a:spcBef>
              <a:buChar char="»"/>
              <a:defRPr sz="2000">
                <a:solidFill>
                  <a:schemeClr val="bg2"/>
                </a:solidFill>
                <a:latin typeface="Arial" panose="020B0604020202020204" pitchFamily="34" charset="0"/>
                <a:ea typeface="ヒラギノ角ゴ Pro W3" pitchFamily="-64" charset="-128"/>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ea typeface="ヒラギノ角ゴ Pro W3" pitchFamily="-64" charset="-128"/>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ea typeface="ヒラギノ角ゴ Pro W3" pitchFamily="-64" charset="-128"/>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ea typeface="ヒラギノ角ゴ Pro W3" pitchFamily="-64" charset="-128"/>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ea typeface="ヒラギノ角ゴ Pro W3" pitchFamily="-64" charset="-128"/>
              </a:defRPr>
            </a:lvl9pPr>
          </a:lstStyle>
          <a:p>
            <a:pPr eaLnBrk="1" hangingPunct="1">
              <a:buNone/>
            </a:pPr>
            <a:r>
              <a:rPr lang="en-AU" sz="2000" dirty="0">
                <a:solidFill>
                  <a:schemeClr val="tx1"/>
                </a:solidFill>
              </a:rPr>
              <a:t>Transport Committee</a:t>
            </a:r>
            <a:r>
              <a:rPr lang="en-US" altLang="en-US" sz="2000" dirty="0">
                <a:solidFill>
                  <a:schemeClr val="tx1"/>
                </a:solidFill>
              </a:rPr>
              <a:t> </a:t>
            </a:r>
          </a:p>
          <a:p>
            <a:pPr eaLnBrk="1" hangingPunct="1">
              <a:buNone/>
            </a:pPr>
            <a:r>
              <a:rPr lang="en-US" altLang="en-US" sz="2000" dirty="0">
                <a:solidFill>
                  <a:schemeClr val="tx1"/>
                </a:solidFill>
              </a:rPr>
              <a:t>9 May 2023</a:t>
            </a:r>
            <a:endParaRPr lang="en-US" altLang="en-US" sz="2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E90C3F-BBA9-F2CA-61FE-16B28B588708}"/>
              </a:ext>
            </a:extLst>
          </p:cNvPr>
          <p:cNvSpPr>
            <a:spLocks noGrp="1"/>
          </p:cNvSpPr>
          <p:nvPr>
            <p:ph type="title"/>
          </p:nvPr>
        </p:nvSpPr>
        <p:spPr>
          <a:xfrm>
            <a:off x="971600" y="580421"/>
            <a:ext cx="7772400" cy="1143000"/>
          </a:xfrm>
        </p:spPr>
        <p:txBody>
          <a:bodyPr/>
          <a:lstStyle/>
          <a:p>
            <a:r>
              <a:rPr lang="en-AU" b="1" dirty="0">
                <a:solidFill>
                  <a:schemeClr val="tx1"/>
                </a:solidFill>
              </a:rPr>
              <a:t>Riverside café offering</a:t>
            </a:r>
          </a:p>
        </p:txBody>
      </p:sp>
      <p:pic>
        <p:nvPicPr>
          <p:cNvPr id="6" name="Picture 5" descr="A picture containing outdoor, building, ground&#10;&#10;Description automatically generated">
            <a:extLst>
              <a:ext uri="{FF2B5EF4-FFF2-40B4-BE49-F238E27FC236}">
                <a16:creationId xmlns:a16="http://schemas.microsoft.com/office/drawing/2014/main" id="{51EDA902-29D8-C6C0-E222-EE712946C6F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504" y="1721113"/>
            <a:ext cx="5544615" cy="4278094"/>
          </a:xfrm>
          <a:prstGeom prst="rect">
            <a:avLst/>
          </a:prstGeom>
        </p:spPr>
      </p:pic>
      <p:pic>
        <p:nvPicPr>
          <p:cNvPr id="7" name="Picture 6">
            <a:extLst>
              <a:ext uri="{FF2B5EF4-FFF2-40B4-BE49-F238E27FC236}">
                <a16:creationId xmlns:a16="http://schemas.microsoft.com/office/drawing/2014/main" id="{682A4598-6842-E6FF-424B-5CAE34D2DAB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51712" y="1437242"/>
            <a:ext cx="2736304" cy="738129"/>
          </a:xfrm>
          <a:prstGeom prst="rect">
            <a:avLst/>
          </a:prstGeom>
        </p:spPr>
      </p:pic>
      <p:sp>
        <p:nvSpPr>
          <p:cNvPr id="3" name="TextBox 2">
            <a:extLst>
              <a:ext uri="{FF2B5EF4-FFF2-40B4-BE49-F238E27FC236}">
                <a16:creationId xmlns:a16="http://schemas.microsoft.com/office/drawing/2014/main" id="{69E577FB-F222-60F4-E381-0566D3299F60}"/>
              </a:ext>
            </a:extLst>
          </p:cNvPr>
          <p:cNvSpPr txBox="1"/>
          <p:nvPr/>
        </p:nvSpPr>
        <p:spPr>
          <a:xfrm>
            <a:off x="5652120" y="2175371"/>
            <a:ext cx="3507526" cy="2800767"/>
          </a:xfrm>
          <a:prstGeom prst="rect">
            <a:avLst/>
          </a:prstGeom>
          <a:noFill/>
        </p:spPr>
        <p:txBody>
          <a:bodyPr wrap="square" rtlCol="0">
            <a:spAutoFit/>
          </a:bodyPr>
          <a:lstStyle/>
          <a:p>
            <a:pPr marL="285750" indent="-285750">
              <a:buFont typeface="Arial" panose="020B0604020202020204" pitchFamily="34" charset="0"/>
              <a:buChar char="•"/>
            </a:pPr>
            <a:r>
              <a:rPr lang="en-AU" sz="1600" dirty="0"/>
              <a:t>Named Mulga Bill’s – drawing inspiration from Banjo Patterson’s poem.</a:t>
            </a:r>
          </a:p>
          <a:p>
            <a:endParaRPr lang="en-AU" sz="1600" dirty="0"/>
          </a:p>
          <a:p>
            <a:pPr marL="285750" indent="-285750">
              <a:buFont typeface="Arial" panose="020B0604020202020204" pitchFamily="34" charset="0"/>
              <a:buChar char="•"/>
            </a:pPr>
            <a:r>
              <a:rPr lang="en-AU" sz="1600" dirty="0"/>
              <a:t>Serving wood fired pizza, steak and seafood, plus grab 'n go offerings including pastries and coffee and the option of picnic boxes to take into the surrounding parklands and public spaces.</a:t>
            </a:r>
          </a:p>
        </p:txBody>
      </p:sp>
      <p:sp>
        <p:nvSpPr>
          <p:cNvPr id="5" name="TextBox 4">
            <a:extLst>
              <a:ext uri="{FF2B5EF4-FFF2-40B4-BE49-F238E27FC236}">
                <a16:creationId xmlns:a16="http://schemas.microsoft.com/office/drawing/2014/main" id="{BEAC54C8-98B6-2533-C0AF-2F03385376C2}"/>
              </a:ext>
            </a:extLst>
          </p:cNvPr>
          <p:cNvSpPr txBox="1"/>
          <p:nvPr/>
        </p:nvSpPr>
        <p:spPr>
          <a:xfrm>
            <a:off x="200378" y="6144126"/>
            <a:ext cx="3275856" cy="430887"/>
          </a:xfrm>
          <a:prstGeom prst="rect">
            <a:avLst/>
          </a:prstGeom>
          <a:solidFill>
            <a:schemeClr val="bg1"/>
          </a:solidFill>
        </p:spPr>
        <p:txBody>
          <a:bodyPr wrap="square" rtlCol="0">
            <a:spAutoFit/>
          </a:bodyPr>
          <a:lstStyle/>
          <a:p>
            <a:r>
              <a:rPr lang="en-AU" sz="1100" dirty="0">
                <a:solidFill>
                  <a:schemeClr val="bg2"/>
                </a:solidFill>
              </a:rPr>
              <a:t>Riverside café artist impression</a:t>
            </a:r>
          </a:p>
          <a:p>
            <a:r>
              <a:rPr lang="en-AU" sz="1100" dirty="0">
                <a:solidFill>
                  <a:schemeClr val="bg2"/>
                </a:solidFill>
              </a:rPr>
              <a:t>Source: Council</a:t>
            </a:r>
          </a:p>
        </p:txBody>
      </p:sp>
    </p:spTree>
    <p:extLst>
      <p:ext uri="{BB962C8B-B14F-4D97-AF65-F5344CB8AC3E}">
        <p14:creationId xmlns:p14="http://schemas.microsoft.com/office/powerpoint/2010/main" val="67217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233F6A-B0EF-C1FE-0A14-FF3719D2D8BE}"/>
              </a:ext>
            </a:extLst>
          </p:cNvPr>
          <p:cNvSpPr>
            <a:spLocks noGrp="1"/>
          </p:cNvSpPr>
          <p:nvPr>
            <p:ph type="title"/>
          </p:nvPr>
        </p:nvSpPr>
        <p:spPr>
          <a:xfrm>
            <a:off x="997868" y="485800"/>
            <a:ext cx="7772400" cy="1143000"/>
          </a:xfrm>
        </p:spPr>
        <p:txBody>
          <a:bodyPr/>
          <a:lstStyle/>
          <a:p>
            <a:r>
              <a:rPr lang="en-AU" b="1" dirty="0">
                <a:solidFill>
                  <a:schemeClr val="tx1"/>
                </a:solidFill>
              </a:rPr>
              <a:t>Riverside café offering</a:t>
            </a:r>
          </a:p>
        </p:txBody>
      </p:sp>
      <p:pic>
        <p:nvPicPr>
          <p:cNvPr id="6" name="Picture 5" descr="A group of people sitting at tables&#10;&#10;Description automatically generated with low confidence">
            <a:extLst>
              <a:ext uri="{FF2B5EF4-FFF2-40B4-BE49-F238E27FC236}">
                <a16:creationId xmlns:a16="http://schemas.microsoft.com/office/drawing/2014/main" id="{04303934-CC0F-1C0C-3F60-64B0B7FD50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008" y="1412776"/>
            <a:ext cx="8204448" cy="4999820"/>
          </a:xfrm>
          <a:prstGeom prst="rect">
            <a:avLst/>
          </a:prstGeom>
        </p:spPr>
      </p:pic>
      <p:sp>
        <p:nvSpPr>
          <p:cNvPr id="2" name="TextBox 1">
            <a:extLst>
              <a:ext uri="{FF2B5EF4-FFF2-40B4-BE49-F238E27FC236}">
                <a16:creationId xmlns:a16="http://schemas.microsoft.com/office/drawing/2014/main" id="{D055E159-3657-AC97-7DA2-E748D414207D}"/>
              </a:ext>
            </a:extLst>
          </p:cNvPr>
          <p:cNvSpPr txBox="1"/>
          <p:nvPr/>
        </p:nvSpPr>
        <p:spPr>
          <a:xfrm>
            <a:off x="361206" y="6427073"/>
            <a:ext cx="3275856" cy="430887"/>
          </a:xfrm>
          <a:prstGeom prst="rect">
            <a:avLst/>
          </a:prstGeom>
          <a:solidFill>
            <a:schemeClr val="bg1"/>
          </a:solidFill>
        </p:spPr>
        <p:txBody>
          <a:bodyPr wrap="square" rtlCol="0">
            <a:spAutoFit/>
          </a:bodyPr>
          <a:lstStyle/>
          <a:p>
            <a:r>
              <a:rPr lang="en-AU" sz="1100" dirty="0">
                <a:solidFill>
                  <a:schemeClr val="bg2"/>
                </a:solidFill>
              </a:rPr>
              <a:t>Riverside café artist impression</a:t>
            </a:r>
          </a:p>
          <a:p>
            <a:r>
              <a:rPr lang="en-AU" sz="1100" dirty="0">
                <a:solidFill>
                  <a:schemeClr val="bg2"/>
                </a:solidFill>
              </a:rPr>
              <a:t>Source: Council</a:t>
            </a:r>
          </a:p>
        </p:txBody>
      </p:sp>
    </p:spTree>
    <p:extLst>
      <p:ext uri="{BB962C8B-B14F-4D97-AF65-F5344CB8AC3E}">
        <p14:creationId xmlns:p14="http://schemas.microsoft.com/office/powerpoint/2010/main" val="197060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978" y="220418"/>
            <a:ext cx="7772400" cy="1143000"/>
          </a:xfrm>
        </p:spPr>
        <p:txBody>
          <a:bodyPr/>
          <a:lstStyle/>
          <a:p>
            <a:br>
              <a:rPr lang="en-AU" b="1" dirty="0">
                <a:solidFill>
                  <a:schemeClr val="tx1"/>
                </a:solidFill>
              </a:rPr>
            </a:br>
            <a:r>
              <a:rPr lang="en-AU" b="1" dirty="0">
                <a:solidFill>
                  <a:schemeClr val="tx1"/>
                </a:solidFill>
              </a:rPr>
              <a:t>Next steps</a:t>
            </a:r>
          </a:p>
        </p:txBody>
      </p:sp>
      <p:sp>
        <p:nvSpPr>
          <p:cNvPr id="3" name="TextBox 2">
            <a:extLst>
              <a:ext uri="{FF2B5EF4-FFF2-40B4-BE49-F238E27FC236}">
                <a16:creationId xmlns:a16="http://schemas.microsoft.com/office/drawing/2014/main" id="{9A735951-FBC5-4EC2-B95D-F6088054BD9A}"/>
              </a:ext>
            </a:extLst>
          </p:cNvPr>
          <p:cNvSpPr txBox="1"/>
          <p:nvPr/>
        </p:nvSpPr>
        <p:spPr>
          <a:xfrm>
            <a:off x="6444208" y="5517232"/>
            <a:ext cx="2448272" cy="900000"/>
          </a:xfrm>
          <a:prstGeom prst="rect">
            <a:avLst/>
          </a:prstGeom>
          <a:solidFill>
            <a:schemeClr val="bg1"/>
          </a:solidFill>
        </p:spPr>
        <p:txBody>
          <a:bodyPr wrap="square" rtlCol="0">
            <a:spAutoFit/>
          </a:bodyPr>
          <a:lstStyle/>
          <a:p>
            <a:endParaRPr lang="en-AU" dirty="0"/>
          </a:p>
        </p:txBody>
      </p:sp>
      <p:sp>
        <p:nvSpPr>
          <p:cNvPr id="16" name="Rectangle 15">
            <a:extLst>
              <a:ext uri="{FF2B5EF4-FFF2-40B4-BE49-F238E27FC236}">
                <a16:creationId xmlns:a16="http://schemas.microsoft.com/office/drawing/2014/main" id="{29D246C8-8457-512F-C102-11FF1525E935}"/>
              </a:ext>
            </a:extLst>
          </p:cNvPr>
          <p:cNvSpPr/>
          <p:nvPr/>
        </p:nvSpPr>
        <p:spPr>
          <a:xfrm>
            <a:off x="238180" y="1988840"/>
            <a:ext cx="8654300" cy="2308324"/>
          </a:xfrm>
          <a:prstGeom prst="rect">
            <a:avLst/>
          </a:prstGeom>
          <a:solidFill>
            <a:schemeClr val="bg1"/>
          </a:solidFill>
        </p:spPr>
        <p:txBody>
          <a:bodyPr wrap="square">
            <a:spAutoFit/>
          </a:bodyPr>
          <a:lstStyle/>
          <a:p>
            <a:pPr marL="342900" indent="-342900">
              <a:spcBef>
                <a:spcPts val="400"/>
              </a:spcBef>
              <a:spcAft>
                <a:spcPts val="400"/>
              </a:spcAft>
              <a:buFont typeface="Arial" panose="020B0604020202020204" pitchFamily="34" charset="0"/>
              <a:buChar char="•"/>
            </a:pPr>
            <a:r>
              <a:rPr lang="en-AU" sz="2600" dirty="0">
                <a:latin typeface="Arial" panose="020B0604020202020204" pitchFamily="34" charset="0"/>
                <a:cs typeface="Arial" panose="020B0604020202020204" pitchFamily="34" charset="0"/>
              </a:rPr>
              <a:t>Finalise fit-out design	</a:t>
            </a:r>
          </a:p>
          <a:p>
            <a:pPr marL="342900" indent="-342900">
              <a:spcBef>
                <a:spcPts val="400"/>
              </a:spcBef>
              <a:spcAft>
                <a:spcPts val="400"/>
              </a:spcAft>
              <a:buFont typeface="Arial" panose="020B0604020202020204" pitchFamily="34" charset="0"/>
              <a:buChar char="•"/>
            </a:pPr>
            <a:r>
              <a:rPr lang="en-AU" sz="2600" dirty="0">
                <a:cs typeface="Arial" panose="020B0604020202020204" pitchFamily="34" charset="0"/>
              </a:rPr>
              <a:t>Bridge contractor constructs hard shells		</a:t>
            </a:r>
            <a:endParaRPr lang="en-AU" sz="2600" dirty="0">
              <a:latin typeface="Arial" panose="020B0604020202020204" pitchFamily="34" charset="0"/>
              <a:cs typeface="Arial" panose="020B0604020202020204" pitchFamily="34" charset="0"/>
            </a:endParaRPr>
          </a:p>
          <a:p>
            <a:pPr marL="342900" indent="-342900">
              <a:spcBef>
                <a:spcPts val="400"/>
              </a:spcBef>
              <a:spcAft>
                <a:spcPts val="400"/>
              </a:spcAft>
              <a:buFont typeface="Arial" panose="020B0604020202020204" pitchFamily="34" charset="0"/>
              <a:buChar char="•"/>
            </a:pPr>
            <a:r>
              <a:rPr lang="en-AU" sz="2600" dirty="0">
                <a:latin typeface="Arial" panose="020B0604020202020204" pitchFamily="34" charset="0"/>
                <a:cs typeface="Arial" panose="020B0604020202020204" pitchFamily="34" charset="0"/>
              </a:rPr>
              <a:t>Operator fit-out				</a:t>
            </a:r>
          </a:p>
          <a:p>
            <a:pPr marL="342900" indent="-342900">
              <a:spcBef>
                <a:spcPts val="400"/>
              </a:spcBef>
              <a:spcAft>
                <a:spcPts val="400"/>
              </a:spcAft>
              <a:buFont typeface="Arial" panose="020B0604020202020204" pitchFamily="34" charset="0"/>
              <a:buChar char="•"/>
            </a:pPr>
            <a:r>
              <a:rPr lang="en-AU" sz="2600" dirty="0">
                <a:cs typeface="Arial" panose="020B0604020202020204" pitchFamily="34" charset="0"/>
              </a:rPr>
              <a:t>Commence operations with bridge opening	</a:t>
            </a:r>
            <a:r>
              <a:rPr lang="en-AU" sz="2600" dirty="0">
                <a:highlight>
                  <a:srgbClr val="FFFF00"/>
                </a:highlight>
                <a:cs typeface="Arial" panose="020B0604020202020204" pitchFamily="34" charset="0"/>
              </a:rPr>
              <a:t>	</a:t>
            </a:r>
            <a:r>
              <a:rPr lang="en-AU" sz="2000" dirty="0">
                <a:latin typeface="Arial" panose="020B0604020202020204" pitchFamily="34" charset="0"/>
                <a:cs typeface="Arial" panose="020B0604020202020204" pitchFamily="34" charset="0"/>
              </a:rPr>
              <a:t>				  	  	     		</a:t>
            </a:r>
            <a:r>
              <a:rPr lang="en-AU" sz="1800" dirty="0">
                <a:solidFill>
                  <a:srgbClr val="0260A0"/>
                </a:solidFill>
                <a:latin typeface="Arial" panose="020B0604020202020204" pitchFamily="34" charset="0"/>
                <a:cs typeface="Arial" panose="020B0604020202020204" pitchFamily="34" charset="0"/>
              </a:rPr>
              <a:t>	</a:t>
            </a:r>
            <a:endParaRPr lang="en-AU" sz="1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90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43608" y="843201"/>
            <a:ext cx="7772400" cy="1143000"/>
          </a:xfrm>
        </p:spPr>
        <p:txBody>
          <a:bodyPr/>
          <a:lstStyle/>
          <a:p>
            <a:pPr eaLnBrk="1" hangingPunct="1"/>
            <a:r>
              <a:rPr lang="en-AU" altLang="en-US" b="1" dirty="0">
                <a:solidFill>
                  <a:schemeClr val="tx1"/>
                </a:solidFill>
              </a:rPr>
              <a:t>Questions</a:t>
            </a:r>
          </a:p>
        </p:txBody>
      </p:sp>
      <p:sp>
        <p:nvSpPr>
          <p:cNvPr id="3" name="Content Placeholder 2">
            <a:extLst>
              <a:ext uri="{FF2B5EF4-FFF2-40B4-BE49-F238E27FC236}">
                <a16:creationId xmlns:a16="http://schemas.microsoft.com/office/drawing/2014/main" id="{60724090-32C4-42AD-8A17-4D0E0524DA89}"/>
              </a:ext>
            </a:extLst>
          </p:cNvPr>
          <p:cNvSpPr>
            <a:spLocks noGrp="1"/>
          </p:cNvSpPr>
          <p:nvPr>
            <p:ph idx="1"/>
          </p:nvPr>
        </p:nvSpPr>
        <p:spPr>
          <a:xfrm>
            <a:off x="1403648" y="1724306"/>
            <a:ext cx="7772400" cy="4114800"/>
          </a:xfrm>
        </p:spPr>
        <p:txBody>
          <a:bodyPr/>
          <a:lstStyle/>
          <a:p>
            <a:pPr marL="0" indent="0">
              <a:buNone/>
            </a:pPr>
            <a:endParaRPr lang="en-AU" dirty="0"/>
          </a:p>
          <a:p>
            <a:pPr marL="0" indent="0">
              <a:buNone/>
            </a:pPr>
            <a:endParaRPr lang="en-AU" dirty="0"/>
          </a:p>
          <a:p>
            <a:endParaRPr lang="en-AU" dirty="0"/>
          </a:p>
        </p:txBody>
      </p:sp>
      <p:sp>
        <p:nvSpPr>
          <p:cNvPr id="8" name="TextBox 7">
            <a:extLst>
              <a:ext uri="{FF2B5EF4-FFF2-40B4-BE49-F238E27FC236}">
                <a16:creationId xmlns:a16="http://schemas.microsoft.com/office/drawing/2014/main" id="{52FA9EFC-9C45-4D7D-91BB-EF1EF546C94B}"/>
              </a:ext>
            </a:extLst>
          </p:cNvPr>
          <p:cNvSpPr txBox="1"/>
          <p:nvPr/>
        </p:nvSpPr>
        <p:spPr>
          <a:xfrm>
            <a:off x="107504" y="4725144"/>
            <a:ext cx="3744416" cy="430887"/>
          </a:xfrm>
          <a:prstGeom prst="rect">
            <a:avLst/>
          </a:prstGeom>
          <a:noFill/>
        </p:spPr>
        <p:txBody>
          <a:bodyPr wrap="square" rtlCol="0">
            <a:spAutoFit/>
          </a:bodyPr>
          <a:lstStyle/>
          <a:p>
            <a:r>
              <a:rPr lang="en-AU" sz="1100" dirty="0">
                <a:solidFill>
                  <a:schemeClr val="bg2"/>
                </a:solidFill>
              </a:rPr>
              <a:t>Kangaroo Point Green Bridge artist impression</a:t>
            </a:r>
          </a:p>
          <a:p>
            <a:r>
              <a:rPr lang="en-AU" sz="1100" dirty="0">
                <a:solidFill>
                  <a:schemeClr val="bg2"/>
                </a:solidFill>
              </a:rPr>
              <a:t>Source: Council</a:t>
            </a:r>
          </a:p>
        </p:txBody>
      </p:sp>
      <p:pic>
        <p:nvPicPr>
          <p:cNvPr id="4" name="Picture 3">
            <a:extLst>
              <a:ext uri="{FF2B5EF4-FFF2-40B4-BE49-F238E27FC236}">
                <a16:creationId xmlns:a16="http://schemas.microsoft.com/office/drawing/2014/main" id="{E2134AD2-09CA-4253-A556-0F5797FE22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2493" y="2322004"/>
            <a:ext cx="8966011" cy="23762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C0BA-E556-4E49-8C18-F182AD85DA02}"/>
              </a:ext>
            </a:extLst>
          </p:cNvPr>
          <p:cNvSpPr>
            <a:spLocks noGrp="1"/>
          </p:cNvSpPr>
          <p:nvPr>
            <p:ph type="title"/>
          </p:nvPr>
        </p:nvSpPr>
        <p:spPr>
          <a:xfrm>
            <a:off x="685800" y="470892"/>
            <a:ext cx="7772400" cy="1143000"/>
          </a:xfrm>
        </p:spPr>
        <p:txBody>
          <a:bodyPr/>
          <a:lstStyle/>
          <a:p>
            <a:r>
              <a:rPr lang="en-AU" b="1" dirty="0">
                <a:solidFill>
                  <a:schemeClr val="tx1"/>
                </a:solidFill>
              </a:rPr>
              <a:t>Purpose</a:t>
            </a:r>
          </a:p>
        </p:txBody>
      </p:sp>
      <p:sp>
        <p:nvSpPr>
          <p:cNvPr id="3" name="Content Placeholder 2">
            <a:extLst>
              <a:ext uri="{FF2B5EF4-FFF2-40B4-BE49-F238E27FC236}">
                <a16:creationId xmlns:a16="http://schemas.microsoft.com/office/drawing/2014/main" id="{09A93BC5-F576-4370-B944-5BCFB6B51304}"/>
              </a:ext>
            </a:extLst>
          </p:cNvPr>
          <p:cNvSpPr>
            <a:spLocks noGrp="1"/>
          </p:cNvSpPr>
          <p:nvPr>
            <p:ph idx="1"/>
          </p:nvPr>
        </p:nvSpPr>
        <p:spPr>
          <a:xfrm>
            <a:off x="35496" y="1916832"/>
            <a:ext cx="9026768" cy="3349979"/>
          </a:xfrm>
        </p:spPr>
        <p:txBody>
          <a:bodyPr/>
          <a:lstStyle/>
          <a:p>
            <a:pPr marL="180975" indent="0">
              <a:buNone/>
            </a:pPr>
            <a:r>
              <a:rPr lang="en-AU" sz="2800" dirty="0">
                <a:solidFill>
                  <a:schemeClr val="tx1"/>
                </a:solidFill>
              </a:rPr>
              <a:t>To provide an update on the Kangaroo Point Green Bridge food and beverage opportunities:</a:t>
            </a:r>
          </a:p>
          <a:p>
            <a:pPr marL="808038" lvl="1" indent="-631825">
              <a:buFont typeface="Arial" panose="020B0604020202020204" pitchFamily="34" charset="0"/>
              <a:buChar char="•"/>
            </a:pPr>
            <a:r>
              <a:rPr lang="en-AU" sz="2400" dirty="0">
                <a:solidFill>
                  <a:schemeClr val="tx1"/>
                </a:solidFill>
              </a:rPr>
              <a:t>Opportunities</a:t>
            </a:r>
          </a:p>
          <a:p>
            <a:pPr marL="808038" lvl="1" indent="-631825">
              <a:buFont typeface="Arial" panose="020B0604020202020204" pitchFamily="34" charset="0"/>
              <a:buChar char="•"/>
            </a:pPr>
            <a:r>
              <a:rPr lang="en-AU" sz="2400" dirty="0">
                <a:solidFill>
                  <a:schemeClr val="tx1"/>
                </a:solidFill>
              </a:rPr>
              <a:t>Procurement process</a:t>
            </a:r>
          </a:p>
          <a:p>
            <a:pPr marL="808038" lvl="1" indent="-631825">
              <a:buFont typeface="Arial" panose="020B0604020202020204" pitchFamily="34" charset="0"/>
              <a:buChar char="•"/>
            </a:pPr>
            <a:r>
              <a:rPr lang="en-AU" sz="2400" dirty="0">
                <a:solidFill>
                  <a:schemeClr val="tx1"/>
                </a:solidFill>
              </a:rPr>
              <a:t>Successful operator</a:t>
            </a:r>
          </a:p>
          <a:p>
            <a:pPr marL="1439863" lvl="3" indent="-628650">
              <a:buFont typeface="Courier New" panose="02070309020205020404" pitchFamily="49" charset="0"/>
              <a:buChar char="o"/>
            </a:pPr>
            <a:r>
              <a:rPr lang="en-AU" sz="2400" dirty="0">
                <a:solidFill>
                  <a:schemeClr val="tx1"/>
                </a:solidFill>
              </a:rPr>
              <a:t>Above-water restaurant proposal</a:t>
            </a:r>
          </a:p>
          <a:p>
            <a:pPr marL="1439863" lvl="3" indent="-628650">
              <a:buFont typeface="Courier New" panose="02070309020205020404" pitchFamily="49" charset="0"/>
              <a:buChar char="o"/>
            </a:pPr>
            <a:r>
              <a:rPr lang="en-AU" sz="2400" dirty="0">
                <a:solidFill>
                  <a:schemeClr val="tx1"/>
                </a:solidFill>
              </a:rPr>
              <a:t>Riverside café proposal</a:t>
            </a:r>
          </a:p>
          <a:p>
            <a:pPr marL="808038" lvl="1" indent="-631825">
              <a:buFont typeface="Arial" panose="020B0604020202020204" pitchFamily="34" charset="0"/>
              <a:buChar char="•"/>
            </a:pPr>
            <a:r>
              <a:rPr lang="en-AU" sz="2400" dirty="0">
                <a:solidFill>
                  <a:schemeClr val="tx1"/>
                </a:solidFill>
              </a:rPr>
              <a:t>Next steps</a:t>
            </a:r>
          </a:p>
          <a:p>
            <a:pPr marL="808038" lvl="1" indent="-631825">
              <a:buFont typeface="Arial" panose="020B0604020202020204" pitchFamily="34" charset="0"/>
              <a:buChar char="•"/>
            </a:pPr>
            <a:endParaRPr lang="en-AU" sz="2400" dirty="0">
              <a:solidFill>
                <a:schemeClr val="tx1"/>
              </a:solidFill>
            </a:endParaRPr>
          </a:p>
          <a:p>
            <a:pPr marL="0" indent="0">
              <a:buNone/>
            </a:pPr>
            <a:endParaRPr lang="en-AU" dirty="0"/>
          </a:p>
        </p:txBody>
      </p:sp>
    </p:spTree>
    <p:extLst>
      <p:ext uri="{BB962C8B-B14F-4D97-AF65-F5344CB8AC3E}">
        <p14:creationId xmlns:p14="http://schemas.microsoft.com/office/powerpoint/2010/main" val="417226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4BA9-8405-F178-B0DE-8B064775B756}"/>
              </a:ext>
            </a:extLst>
          </p:cNvPr>
          <p:cNvSpPr>
            <a:spLocks noGrp="1"/>
          </p:cNvSpPr>
          <p:nvPr>
            <p:ph type="title"/>
          </p:nvPr>
        </p:nvSpPr>
        <p:spPr>
          <a:xfrm>
            <a:off x="923760" y="95059"/>
            <a:ext cx="7772400" cy="1143000"/>
          </a:xfrm>
        </p:spPr>
        <p:txBody>
          <a:bodyPr/>
          <a:lstStyle/>
          <a:p>
            <a:r>
              <a:rPr lang="en-AU" b="1" dirty="0">
                <a:solidFill>
                  <a:schemeClr val="tx1"/>
                </a:solidFill>
              </a:rPr>
              <a:t>Retail Leases - Overview</a:t>
            </a:r>
          </a:p>
        </p:txBody>
      </p:sp>
      <p:pic>
        <p:nvPicPr>
          <p:cNvPr id="4" name="Picture 3" descr="A bridge over a body of water&#10;&#10;Description automatically generated with low confidence">
            <a:extLst>
              <a:ext uri="{FF2B5EF4-FFF2-40B4-BE49-F238E27FC236}">
                <a16:creationId xmlns:a16="http://schemas.microsoft.com/office/drawing/2014/main" id="{E94915EA-1B60-AE13-725E-2744F6A41F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5977" y="973466"/>
            <a:ext cx="8204447" cy="5316487"/>
          </a:xfrm>
          <a:prstGeom prst="rect">
            <a:avLst/>
          </a:prstGeom>
        </p:spPr>
      </p:pic>
      <p:sp>
        <p:nvSpPr>
          <p:cNvPr id="6" name="Rectangle 5">
            <a:extLst>
              <a:ext uri="{FF2B5EF4-FFF2-40B4-BE49-F238E27FC236}">
                <a16:creationId xmlns:a16="http://schemas.microsoft.com/office/drawing/2014/main" id="{F13F0796-0523-D2D0-4D52-B4513C1C9503}"/>
              </a:ext>
            </a:extLst>
          </p:cNvPr>
          <p:cNvSpPr/>
          <p:nvPr/>
        </p:nvSpPr>
        <p:spPr bwMode="auto">
          <a:xfrm>
            <a:off x="1702721" y="1652834"/>
            <a:ext cx="3672408" cy="2448272"/>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anose="020B0604020202020204" pitchFamily="34" charset="0"/>
              <a:ea typeface="ヒラギノ角ゴ Pro W3" pitchFamily="-64" charset="-128"/>
            </a:endParaRPr>
          </a:p>
        </p:txBody>
      </p:sp>
      <p:sp>
        <p:nvSpPr>
          <p:cNvPr id="7" name="Rectangle 6">
            <a:extLst>
              <a:ext uri="{FF2B5EF4-FFF2-40B4-BE49-F238E27FC236}">
                <a16:creationId xmlns:a16="http://schemas.microsoft.com/office/drawing/2014/main" id="{C87B5CA1-D7DF-26E4-E17F-4DBFC31D25FF}"/>
              </a:ext>
            </a:extLst>
          </p:cNvPr>
          <p:cNvSpPr/>
          <p:nvPr/>
        </p:nvSpPr>
        <p:spPr bwMode="auto">
          <a:xfrm>
            <a:off x="6660232" y="3429000"/>
            <a:ext cx="1888435" cy="1074068"/>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anose="020B0604020202020204" pitchFamily="34" charset="0"/>
              <a:ea typeface="ヒラギノ角ゴ Pro W3" pitchFamily="-64" charset="-128"/>
            </a:endParaRPr>
          </a:p>
        </p:txBody>
      </p:sp>
      <p:pic>
        <p:nvPicPr>
          <p:cNvPr id="9" name="Picture 8" descr="A picture containing sky, water, outdoor, boat&#10;&#10;Description automatically generated">
            <a:extLst>
              <a:ext uri="{FF2B5EF4-FFF2-40B4-BE49-F238E27FC236}">
                <a16:creationId xmlns:a16="http://schemas.microsoft.com/office/drawing/2014/main" id="{C9CF0856-2373-A403-41C1-A7BDC4F509E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475"/>
          <a:stretch/>
        </p:blipFill>
        <p:spPr>
          <a:xfrm>
            <a:off x="1907704" y="4596954"/>
            <a:ext cx="3816424" cy="2165987"/>
          </a:xfrm>
          <a:prstGeom prst="rect">
            <a:avLst/>
          </a:prstGeom>
        </p:spPr>
      </p:pic>
      <p:sp>
        <p:nvSpPr>
          <p:cNvPr id="3" name="TextBox 2">
            <a:extLst>
              <a:ext uri="{FF2B5EF4-FFF2-40B4-BE49-F238E27FC236}">
                <a16:creationId xmlns:a16="http://schemas.microsoft.com/office/drawing/2014/main" id="{B0AB689F-232E-9BCA-F29D-4839AEB6039E}"/>
              </a:ext>
            </a:extLst>
          </p:cNvPr>
          <p:cNvSpPr txBox="1"/>
          <p:nvPr/>
        </p:nvSpPr>
        <p:spPr>
          <a:xfrm>
            <a:off x="5868145" y="6322267"/>
            <a:ext cx="3275856" cy="430887"/>
          </a:xfrm>
          <a:prstGeom prst="rect">
            <a:avLst/>
          </a:prstGeom>
          <a:solidFill>
            <a:schemeClr val="bg1"/>
          </a:solidFill>
        </p:spPr>
        <p:txBody>
          <a:bodyPr wrap="square" rtlCol="0">
            <a:spAutoFit/>
          </a:bodyPr>
          <a:lstStyle/>
          <a:p>
            <a:r>
              <a:rPr lang="en-AU" sz="1100" dirty="0">
                <a:solidFill>
                  <a:schemeClr val="bg2"/>
                </a:solidFill>
              </a:rPr>
              <a:t>Kangaroo Point Green Bridge artist impressions</a:t>
            </a:r>
          </a:p>
          <a:p>
            <a:r>
              <a:rPr lang="en-AU" sz="1100" dirty="0">
                <a:solidFill>
                  <a:schemeClr val="bg2"/>
                </a:solidFill>
              </a:rPr>
              <a:t>Source: Council</a:t>
            </a:r>
          </a:p>
        </p:txBody>
      </p:sp>
    </p:spTree>
    <p:extLst>
      <p:ext uri="{BB962C8B-B14F-4D97-AF65-F5344CB8AC3E}">
        <p14:creationId xmlns:p14="http://schemas.microsoft.com/office/powerpoint/2010/main" val="97157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44B9-9109-0D22-8756-9164399E6851}"/>
              </a:ext>
            </a:extLst>
          </p:cNvPr>
          <p:cNvSpPr>
            <a:spLocks noGrp="1"/>
          </p:cNvSpPr>
          <p:nvPr>
            <p:ph type="title"/>
          </p:nvPr>
        </p:nvSpPr>
        <p:spPr>
          <a:xfrm>
            <a:off x="1043608" y="116632"/>
            <a:ext cx="7772400" cy="1143000"/>
          </a:xfrm>
        </p:spPr>
        <p:txBody>
          <a:bodyPr/>
          <a:lstStyle/>
          <a:p>
            <a:r>
              <a:rPr lang="en-AU" b="1" dirty="0">
                <a:solidFill>
                  <a:schemeClr val="tx1"/>
                </a:solidFill>
              </a:rPr>
              <a:t>Above-water restaurant and bar</a:t>
            </a:r>
          </a:p>
        </p:txBody>
      </p:sp>
      <p:pic>
        <p:nvPicPr>
          <p:cNvPr id="5" name="Picture 4" descr="A picture containing sky, outdoor, building, resort&#10;&#10;Description automatically generated">
            <a:extLst>
              <a:ext uri="{FF2B5EF4-FFF2-40B4-BE49-F238E27FC236}">
                <a16:creationId xmlns:a16="http://schemas.microsoft.com/office/drawing/2014/main" id="{87C75B21-25CC-0C89-B414-127D28E648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1640" y="1052736"/>
            <a:ext cx="6660232" cy="4440155"/>
          </a:xfrm>
          <a:prstGeom prst="rect">
            <a:avLst/>
          </a:prstGeom>
        </p:spPr>
      </p:pic>
      <p:pic>
        <p:nvPicPr>
          <p:cNvPr id="7" name="Picture 6" descr="A picture containing water, outdoor, sky, bridge&#10;&#10;Description automatically generated">
            <a:extLst>
              <a:ext uri="{FF2B5EF4-FFF2-40B4-BE49-F238E27FC236}">
                <a16:creationId xmlns:a16="http://schemas.microsoft.com/office/drawing/2014/main" id="{79E6C9E1-510E-5F9B-6ED2-2715CB345C2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8144" y="4653136"/>
            <a:ext cx="3131840" cy="2087893"/>
          </a:xfrm>
          <a:prstGeom prst="rect">
            <a:avLst/>
          </a:prstGeom>
        </p:spPr>
      </p:pic>
      <p:pic>
        <p:nvPicPr>
          <p:cNvPr id="9" name="Picture 8" descr="A picture containing tree, outdoor, ground, shore&#10;&#10;Description automatically generated">
            <a:extLst>
              <a:ext uri="{FF2B5EF4-FFF2-40B4-BE49-F238E27FC236}">
                <a16:creationId xmlns:a16="http://schemas.microsoft.com/office/drawing/2014/main" id="{2D427784-ECD9-7D9E-C10D-AD13328C04A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9472" y="4653136"/>
            <a:ext cx="3056385" cy="2087892"/>
          </a:xfrm>
          <a:prstGeom prst="rect">
            <a:avLst/>
          </a:prstGeom>
        </p:spPr>
      </p:pic>
      <p:sp>
        <p:nvSpPr>
          <p:cNvPr id="3" name="TextBox 2">
            <a:extLst>
              <a:ext uri="{FF2B5EF4-FFF2-40B4-BE49-F238E27FC236}">
                <a16:creationId xmlns:a16="http://schemas.microsoft.com/office/drawing/2014/main" id="{87029275-F1B1-7AFA-B1F5-50BCB158ECCD}"/>
              </a:ext>
            </a:extLst>
          </p:cNvPr>
          <p:cNvSpPr txBox="1"/>
          <p:nvPr/>
        </p:nvSpPr>
        <p:spPr>
          <a:xfrm>
            <a:off x="3347864" y="6033942"/>
            <a:ext cx="2304256" cy="600164"/>
          </a:xfrm>
          <a:prstGeom prst="rect">
            <a:avLst/>
          </a:prstGeom>
          <a:solidFill>
            <a:schemeClr val="bg1"/>
          </a:solidFill>
        </p:spPr>
        <p:txBody>
          <a:bodyPr wrap="square" rtlCol="0">
            <a:spAutoFit/>
          </a:bodyPr>
          <a:lstStyle/>
          <a:p>
            <a:r>
              <a:rPr lang="en-AU" sz="1100" dirty="0">
                <a:solidFill>
                  <a:schemeClr val="bg2"/>
                </a:solidFill>
              </a:rPr>
              <a:t>Kangaroo Point Green Bridge                           artist impressions</a:t>
            </a:r>
          </a:p>
          <a:p>
            <a:r>
              <a:rPr lang="en-AU" sz="1100" dirty="0">
                <a:solidFill>
                  <a:schemeClr val="bg2"/>
                </a:solidFill>
              </a:rPr>
              <a:t>Source: Council</a:t>
            </a:r>
          </a:p>
        </p:txBody>
      </p:sp>
    </p:spTree>
    <p:extLst>
      <p:ext uri="{BB962C8B-B14F-4D97-AF65-F5344CB8AC3E}">
        <p14:creationId xmlns:p14="http://schemas.microsoft.com/office/powerpoint/2010/main" val="168404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5256F9-9A83-252D-5438-23C83E3DD8E2}"/>
              </a:ext>
            </a:extLst>
          </p:cNvPr>
          <p:cNvSpPr>
            <a:spLocks noGrp="1"/>
          </p:cNvSpPr>
          <p:nvPr>
            <p:ph type="title"/>
          </p:nvPr>
        </p:nvSpPr>
        <p:spPr>
          <a:xfrm>
            <a:off x="755576" y="116632"/>
            <a:ext cx="7772400" cy="1143000"/>
          </a:xfrm>
        </p:spPr>
        <p:txBody>
          <a:bodyPr/>
          <a:lstStyle/>
          <a:p>
            <a:r>
              <a:rPr lang="en-AU" b="1" dirty="0">
                <a:solidFill>
                  <a:schemeClr val="tx1"/>
                </a:solidFill>
              </a:rPr>
              <a:t>Riverside café </a:t>
            </a:r>
          </a:p>
        </p:txBody>
      </p:sp>
      <p:pic>
        <p:nvPicPr>
          <p:cNvPr id="6" name="Picture 5" descr="A group of people outside a building&#10;&#10;Description automatically generated with medium confidence">
            <a:extLst>
              <a:ext uri="{FF2B5EF4-FFF2-40B4-BE49-F238E27FC236}">
                <a16:creationId xmlns:a16="http://schemas.microsoft.com/office/drawing/2014/main" id="{B1573A51-969F-C325-2C0F-305178DC9D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5536" y="1052736"/>
            <a:ext cx="7128792" cy="4608512"/>
          </a:xfrm>
          <a:prstGeom prst="rect">
            <a:avLst/>
          </a:prstGeom>
        </p:spPr>
      </p:pic>
      <p:pic>
        <p:nvPicPr>
          <p:cNvPr id="8" name="Picture 7" descr="A picture containing building, outdoor, tree, porch&#10;&#10;Description automatically generated">
            <a:extLst>
              <a:ext uri="{FF2B5EF4-FFF2-40B4-BE49-F238E27FC236}">
                <a16:creationId xmlns:a16="http://schemas.microsoft.com/office/drawing/2014/main" id="{48A76D3F-1B81-860F-BED2-9F1871DA07C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08104" y="4365104"/>
            <a:ext cx="3419872" cy="2279915"/>
          </a:xfrm>
          <a:prstGeom prst="rect">
            <a:avLst/>
          </a:prstGeom>
        </p:spPr>
      </p:pic>
      <p:sp>
        <p:nvSpPr>
          <p:cNvPr id="2" name="TextBox 1">
            <a:extLst>
              <a:ext uri="{FF2B5EF4-FFF2-40B4-BE49-F238E27FC236}">
                <a16:creationId xmlns:a16="http://schemas.microsoft.com/office/drawing/2014/main" id="{0B9D3F9C-119B-83E0-63B0-EE1E35CBF9E0}"/>
              </a:ext>
            </a:extLst>
          </p:cNvPr>
          <p:cNvSpPr txBox="1"/>
          <p:nvPr/>
        </p:nvSpPr>
        <p:spPr>
          <a:xfrm>
            <a:off x="360041" y="5734417"/>
            <a:ext cx="3275856" cy="430887"/>
          </a:xfrm>
          <a:prstGeom prst="rect">
            <a:avLst/>
          </a:prstGeom>
          <a:solidFill>
            <a:schemeClr val="bg1"/>
          </a:solidFill>
        </p:spPr>
        <p:txBody>
          <a:bodyPr wrap="square" rtlCol="0">
            <a:spAutoFit/>
          </a:bodyPr>
          <a:lstStyle/>
          <a:p>
            <a:r>
              <a:rPr lang="en-AU" sz="1100" dirty="0">
                <a:solidFill>
                  <a:schemeClr val="bg2"/>
                </a:solidFill>
              </a:rPr>
              <a:t>Kangaroo Point Green Bridge artist impressions</a:t>
            </a:r>
          </a:p>
          <a:p>
            <a:r>
              <a:rPr lang="en-AU" sz="1100" dirty="0">
                <a:solidFill>
                  <a:schemeClr val="bg2"/>
                </a:solidFill>
              </a:rPr>
              <a:t>Source: Council</a:t>
            </a:r>
          </a:p>
        </p:txBody>
      </p:sp>
    </p:spTree>
    <p:extLst>
      <p:ext uri="{BB962C8B-B14F-4D97-AF65-F5344CB8AC3E}">
        <p14:creationId xmlns:p14="http://schemas.microsoft.com/office/powerpoint/2010/main" val="3794249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3A94BD-3880-F8FB-7E6A-934A03622DBD}"/>
              </a:ext>
            </a:extLst>
          </p:cNvPr>
          <p:cNvSpPr>
            <a:spLocks noGrp="1"/>
          </p:cNvSpPr>
          <p:nvPr>
            <p:ph type="title"/>
          </p:nvPr>
        </p:nvSpPr>
        <p:spPr>
          <a:xfrm>
            <a:off x="796345" y="413792"/>
            <a:ext cx="7772400" cy="1143000"/>
          </a:xfrm>
        </p:spPr>
        <p:txBody>
          <a:bodyPr/>
          <a:lstStyle/>
          <a:p>
            <a:r>
              <a:rPr lang="en-AU" b="1" dirty="0">
                <a:solidFill>
                  <a:schemeClr val="tx1"/>
                </a:solidFill>
              </a:rPr>
              <a:t>Procurement process</a:t>
            </a:r>
          </a:p>
        </p:txBody>
      </p:sp>
      <p:sp>
        <p:nvSpPr>
          <p:cNvPr id="7" name="Rectangle 6">
            <a:extLst>
              <a:ext uri="{FF2B5EF4-FFF2-40B4-BE49-F238E27FC236}">
                <a16:creationId xmlns:a16="http://schemas.microsoft.com/office/drawing/2014/main" id="{A744E8BF-905B-15E9-59DF-5D70E0B21585}"/>
              </a:ext>
            </a:extLst>
          </p:cNvPr>
          <p:cNvSpPr/>
          <p:nvPr/>
        </p:nvSpPr>
        <p:spPr>
          <a:xfrm>
            <a:off x="221090" y="1556792"/>
            <a:ext cx="8922910" cy="2349361"/>
          </a:xfrm>
          <a:prstGeom prst="rect">
            <a:avLst/>
          </a:prstGeom>
          <a:solidFill>
            <a:schemeClr val="bg1"/>
          </a:solidFill>
        </p:spPr>
        <p:txBody>
          <a:bodyPr wrap="square">
            <a:spAutoFit/>
          </a:bodyPr>
          <a:lstStyle/>
          <a:p>
            <a:pPr>
              <a:spcBef>
                <a:spcPts val="400"/>
              </a:spcBef>
              <a:spcAft>
                <a:spcPts val="400"/>
              </a:spcAft>
            </a:pPr>
            <a:r>
              <a:rPr lang="en-AU" sz="2000" dirty="0">
                <a:latin typeface="Arial" panose="020B0604020202020204" pitchFamily="34" charset="0"/>
                <a:cs typeface="Arial" panose="020B0604020202020204" pitchFamily="34" charset="0"/>
              </a:rPr>
              <a:t>Procurement of commercial operator/s:</a:t>
            </a:r>
          </a:p>
          <a:p>
            <a:pPr marL="361950" indent="-361950">
              <a:spcBef>
                <a:spcPts val="400"/>
              </a:spcBef>
              <a:spcAft>
                <a:spcPts val="400"/>
              </a:spcAft>
              <a:buFont typeface="Arial" panose="020B0604020202020204" pitchFamily="34" charset="0"/>
              <a:buChar char="•"/>
            </a:pPr>
            <a:r>
              <a:rPr lang="en-AU" sz="2000" dirty="0">
                <a:latin typeface="Arial" panose="020B0604020202020204" pitchFamily="34" charset="0"/>
                <a:cs typeface="Arial" panose="020B0604020202020204" pitchFamily="34" charset="0"/>
              </a:rPr>
              <a:t>Registration of Interest (ROI) released: 17 June 2022</a:t>
            </a:r>
          </a:p>
          <a:p>
            <a:pPr marL="361950" indent="-361950">
              <a:spcBef>
                <a:spcPts val="400"/>
              </a:spcBef>
              <a:spcAft>
                <a:spcPts val="400"/>
              </a:spcAft>
              <a:buFont typeface="Arial" panose="020B0604020202020204" pitchFamily="34" charset="0"/>
              <a:buChar char="•"/>
            </a:pPr>
            <a:r>
              <a:rPr lang="en-AU" sz="2000" dirty="0">
                <a:latin typeface="Arial" panose="020B0604020202020204" pitchFamily="34" charset="0"/>
                <a:cs typeface="Arial" panose="020B0604020202020204" pitchFamily="34" charset="0"/>
              </a:rPr>
              <a:t>Request for Proposal released (suitable ROI applicants): 20 July 2022</a:t>
            </a:r>
          </a:p>
          <a:p>
            <a:pPr marL="361950" indent="-361950">
              <a:spcBef>
                <a:spcPts val="400"/>
              </a:spcBef>
              <a:spcAft>
                <a:spcPts val="400"/>
              </a:spcAft>
              <a:buFont typeface="Arial" panose="020B0604020202020204" pitchFamily="34" charset="0"/>
              <a:buChar char="•"/>
            </a:pPr>
            <a:r>
              <a:rPr lang="en-AU" sz="2000" dirty="0">
                <a:cs typeface="Arial" panose="020B0604020202020204" pitchFamily="34" charset="0"/>
              </a:rPr>
              <a:t>Request for proposal close</a:t>
            </a:r>
            <a:r>
              <a:rPr lang="en-AU" sz="2000" b="1" dirty="0">
                <a:cs typeface="Arial" panose="020B0604020202020204" pitchFamily="34" charset="0"/>
              </a:rPr>
              <a:t>: </a:t>
            </a:r>
            <a:r>
              <a:rPr lang="en-AU" sz="2000" dirty="0">
                <a:latin typeface="Arial" panose="020B0604020202020204" pitchFamily="34" charset="0"/>
                <a:cs typeface="Arial" panose="020B0604020202020204" pitchFamily="34" charset="0"/>
              </a:rPr>
              <a:t>14 September 2022</a:t>
            </a:r>
          </a:p>
          <a:p>
            <a:pPr marL="361950" indent="-361950">
              <a:spcBef>
                <a:spcPts val="400"/>
              </a:spcBef>
              <a:spcAft>
                <a:spcPts val="400"/>
              </a:spcAft>
              <a:buFont typeface="Arial" panose="020B0604020202020204" pitchFamily="34" charset="0"/>
              <a:buChar char="•"/>
            </a:pPr>
            <a:r>
              <a:rPr lang="en-AU" sz="2000" dirty="0">
                <a:cs typeface="Arial" panose="020B0604020202020204" pitchFamily="34" charset="0"/>
              </a:rPr>
              <a:t>Council approval: </a:t>
            </a:r>
            <a:r>
              <a:rPr lang="en-AU" sz="2000" dirty="0">
                <a:latin typeface="Arial" panose="020B0604020202020204" pitchFamily="34" charset="0"/>
                <a:cs typeface="Arial" panose="020B0604020202020204" pitchFamily="34" charset="0"/>
              </a:rPr>
              <a:t>2 May 2023					  	  	     		</a:t>
            </a:r>
            <a:r>
              <a:rPr lang="en-AU" sz="1800" dirty="0">
                <a:solidFill>
                  <a:srgbClr val="0260A0"/>
                </a:solidFill>
                <a:latin typeface="Arial" panose="020B0604020202020204" pitchFamily="34" charset="0"/>
                <a:cs typeface="Arial" panose="020B0604020202020204" pitchFamily="34" charset="0"/>
              </a:rPr>
              <a:t>	</a:t>
            </a:r>
            <a:endParaRPr lang="en-AU" sz="1800" dirty="0">
              <a:solidFill>
                <a:srgbClr val="0070C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F8BC0E7-842D-9671-AC02-10966F172D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23728" y="3717032"/>
            <a:ext cx="4078610" cy="2951878"/>
          </a:xfrm>
          <a:prstGeom prst="rect">
            <a:avLst/>
          </a:prstGeom>
        </p:spPr>
      </p:pic>
    </p:spTree>
    <p:extLst>
      <p:ext uri="{BB962C8B-B14F-4D97-AF65-F5344CB8AC3E}">
        <p14:creationId xmlns:p14="http://schemas.microsoft.com/office/powerpoint/2010/main" val="2779646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2B51C7-9663-B0B2-CEC0-EC328F338CB0}"/>
              </a:ext>
            </a:extLst>
          </p:cNvPr>
          <p:cNvSpPr>
            <a:spLocks noGrp="1"/>
          </p:cNvSpPr>
          <p:nvPr>
            <p:ph idx="1"/>
          </p:nvPr>
        </p:nvSpPr>
        <p:spPr>
          <a:xfrm>
            <a:off x="128638" y="1556792"/>
            <a:ext cx="5451474" cy="4114800"/>
          </a:xfrm>
        </p:spPr>
        <p:txBody>
          <a:bodyPr/>
          <a:lstStyle/>
          <a:p>
            <a:r>
              <a:rPr lang="en-AU" sz="1800" dirty="0">
                <a:solidFill>
                  <a:schemeClr val="tx1"/>
                </a:solidFill>
              </a:rPr>
              <a:t>HellasADA Pty Ltd (part of the </a:t>
            </a:r>
            <a:r>
              <a:rPr lang="en-AU" sz="1800" dirty="0" err="1">
                <a:solidFill>
                  <a:schemeClr val="tx1"/>
                </a:solidFill>
              </a:rPr>
              <a:t>Tassis</a:t>
            </a:r>
            <a:r>
              <a:rPr lang="en-AU" sz="1800" dirty="0">
                <a:solidFill>
                  <a:schemeClr val="tx1"/>
                </a:solidFill>
              </a:rPr>
              <a:t> Group of restaurants). </a:t>
            </a:r>
          </a:p>
          <a:p>
            <a:r>
              <a:rPr lang="en-AU" sz="1800" dirty="0">
                <a:solidFill>
                  <a:schemeClr val="tx1"/>
                </a:solidFill>
              </a:rPr>
              <a:t>Strongest overall commercial offer and tendered the highest base rent for both facilities.</a:t>
            </a:r>
          </a:p>
          <a:p>
            <a:r>
              <a:rPr lang="en-AU" sz="1800" dirty="0">
                <a:solidFill>
                  <a:schemeClr val="tx1"/>
                </a:solidFill>
              </a:rPr>
              <a:t>Did not request a Council contribution to the fit-out costs.  </a:t>
            </a:r>
          </a:p>
          <a:p>
            <a:r>
              <a:rPr lang="en-AU" sz="1800" dirty="0">
                <a:solidFill>
                  <a:schemeClr val="tx1"/>
                </a:solidFill>
              </a:rPr>
              <a:t>High quality materials and finishes.</a:t>
            </a:r>
          </a:p>
          <a:p>
            <a:r>
              <a:rPr lang="en-AU" sz="1800" dirty="0">
                <a:solidFill>
                  <a:schemeClr val="tx1"/>
                </a:solidFill>
              </a:rPr>
              <a:t>Commitment to 100% Green Power and re-usable and recycled materials, where possible.</a:t>
            </a:r>
          </a:p>
          <a:p>
            <a:r>
              <a:rPr lang="en-AU" sz="1800" dirty="0">
                <a:solidFill>
                  <a:schemeClr val="tx1"/>
                </a:solidFill>
              </a:rPr>
              <a:t>Strong local benefits</a:t>
            </a:r>
          </a:p>
          <a:p>
            <a:pPr lvl="1" indent="-384175">
              <a:buFont typeface="Courier New" panose="02070309020205020404" pitchFamily="49" charset="0"/>
              <a:buChar char="o"/>
            </a:pPr>
            <a:r>
              <a:rPr lang="en-AU" sz="1600" dirty="0">
                <a:solidFill>
                  <a:schemeClr val="tx1"/>
                </a:solidFill>
              </a:rPr>
              <a:t>50 direct jobs for the café </a:t>
            </a:r>
          </a:p>
          <a:p>
            <a:pPr lvl="1" indent="-384175">
              <a:buFont typeface="Courier New" panose="02070309020205020404" pitchFamily="49" charset="0"/>
              <a:buChar char="o"/>
            </a:pPr>
            <a:r>
              <a:rPr lang="en-AU" sz="1600" dirty="0">
                <a:solidFill>
                  <a:schemeClr val="tx1"/>
                </a:solidFill>
              </a:rPr>
              <a:t>100 direct jobs for the restaurant</a:t>
            </a:r>
          </a:p>
          <a:p>
            <a:pPr lvl="1" indent="-384175">
              <a:buFont typeface="Courier New" panose="02070309020205020404" pitchFamily="49" charset="0"/>
              <a:buChar char="o"/>
            </a:pPr>
            <a:r>
              <a:rPr lang="en-AU" sz="1600" dirty="0">
                <a:solidFill>
                  <a:schemeClr val="tx1"/>
                </a:solidFill>
              </a:rPr>
              <a:t>Head office located in Brisbane</a:t>
            </a:r>
          </a:p>
          <a:p>
            <a:pPr lvl="1" indent="-384175">
              <a:buFont typeface="Courier New" panose="02070309020205020404" pitchFamily="49" charset="0"/>
              <a:buChar char="o"/>
            </a:pPr>
            <a:r>
              <a:rPr lang="en-AU" sz="1600" dirty="0">
                <a:solidFill>
                  <a:schemeClr val="tx1"/>
                </a:solidFill>
              </a:rPr>
              <a:t>100% of service providers/contractors based in Brisbane</a:t>
            </a:r>
          </a:p>
          <a:p>
            <a:pPr lvl="1" indent="-384175">
              <a:buFont typeface="Courier New" panose="02070309020205020404" pitchFamily="49" charset="0"/>
              <a:buChar char="o"/>
            </a:pPr>
            <a:r>
              <a:rPr lang="en-AU" sz="1600" dirty="0">
                <a:solidFill>
                  <a:schemeClr val="tx1"/>
                </a:solidFill>
              </a:rPr>
              <a:t>Supply chain is 99% local</a:t>
            </a:r>
          </a:p>
          <a:p>
            <a:endParaRPr lang="en-AU" sz="2400" dirty="0">
              <a:solidFill>
                <a:schemeClr val="tx1"/>
              </a:solidFill>
            </a:endParaRPr>
          </a:p>
        </p:txBody>
      </p:sp>
      <p:sp>
        <p:nvSpPr>
          <p:cNvPr id="4" name="Title 1">
            <a:extLst>
              <a:ext uri="{FF2B5EF4-FFF2-40B4-BE49-F238E27FC236}">
                <a16:creationId xmlns:a16="http://schemas.microsoft.com/office/drawing/2014/main" id="{88D6CA80-14F8-25EE-A572-02AFFD96C2BB}"/>
              </a:ext>
            </a:extLst>
          </p:cNvPr>
          <p:cNvSpPr>
            <a:spLocks noGrp="1"/>
          </p:cNvSpPr>
          <p:nvPr>
            <p:ph type="title"/>
          </p:nvPr>
        </p:nvSpPr>
        <p:spPr>
          <a:xfrm>
            <a:off x="796345" y="413792"/>
            <a:ext cx="7772400" cy="1143000"/>
          </a:xfrm>
        </p:spPr>
        <p:txBody>
          <a:bodyPr/>
          <a:lstStyle/>
          <a:p>
            <a:r>
              <a:rPr lang="en-AU" b="1" dirty="0">
                <a:solidFill>
                  <a:schemeClr val="tx1"/>
                </a:solidFill>
              </a:rPr>
              <a:t>Successful operator</a:t>
            </a:r>
          </a:p>
        </p:txBody>
      </p:sp>
      <p:pic>
        <p:nvPicPr>
          <p:cNvPr id="6" name="Picture 5">
            <a:extLst>
              <a:ext uri="{FF2B5EF4-FFF2-40B4-BE49-F238E27FC236}">
                <a16:creationId xmlns:a16="http://schemas.microsoft.com/office/drawing/2014/main" id="{61F4ACBC-3A16-1AB5-609A-A6BA8B283DEF}"/>
              </a:ext>
            </a:extLst>
          </p:cNvPr>
          <p:cNvPicPr>
            <a:picLocks noChangeAspect="1"/>
          </p:cNvPicPr>
          <p:nvPr/>
        </p:nvPicPr>
        <p:blipFill>
          <a:blip r:embed="rId3"/>
          <a:stretch>
            <a:fillRect/>
          </a:stretch>
        </p:blipFill>
        <p:spPr>
          <a:xfrm>
            <a:off x="5940152" y="2204864"/>
            <a:ext cx="3174378" cy="2340981"/>
          </a:xfrm>
          <a:prstGeom prst="rect">
            <a:avLst/>
          </a:prstGeom>
        </p:spPr>
      </p:pic>
    </p:spTree>
    <p:extLst>
      <p:ext uri="{BB962C8B-B14F-4D97-AF65-F5344CB8AC3E}">
        <p14:creationId xmlns:p14="http://schemas.microsoft.com/office/powerpoint/2010/main" val="162300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60E495-68DA-5166-DFA8-6F1CFF072CD3}"/>
              </a:ext>
            </a:extLst>
          </p:cNvPr>
          <p:cNvSpPr>
            <a:spLocks noGrp="1"/>
          </p:cNvSpPr>
          <p:nvPr>
            <p:ph type="title"/>
          </p:nvPr>
        </p:nvSpPr>
        <p:spPr>
          <a:xfrm>
            <a:off x="796345" y="413792"/>
            <a:ext cx="7772400" cy="1143000"/>
          </a:xfrm>
        </p:spPr>
        <p:txBody>
          <a:bodyPr/>
          <a:lstStyle/>
          <a:p>
            <a:r>
              <a:rPr lang="en-AU" b="1" dirty="0">
                <a:solidFill>
                  <a:schemeClr val="tx1"/>
                </a:solidFill>
              </a:rPr>
              <a:t>Restaurant and bar offering</a:t>
            </a:r>
          </a:p>
        </p:txBody>
      </p:sp>
      <p:pic>
        <p:nvPicPr>
          <p:cNvPr id="6" name="Picture 5">
            <a:extLst>
              <a:ext uri="{FF2B5EF4-FFF2-40B4-BE49-F238E27FC236}">
                <a16:creationId xmlns:a16="http://schemas.microsoft.com/office/drawing/2014/main" id="{39394A0D-2682-CD59-9B13-74378CC929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1775" y="1460331"/>
            <a:ext cx="2356207" cy="713096"/>
          </a:xfrm>
          <a:prstGeom prst="rect">
            <a:avLst/>
          </a:prstGeom>
        </p:spPr>
      </p:pic>
      <p:pic>
        <p:nvPicPr>
          <p:cNvPr id="11" name="Picture 10" descr="A group of people outside a building&#10;&#10;Description automatically generated with low confidence">
            <a:extLst>
              <a:ext uri="{FF2B5EF4-FFF2-40B4-BE49-F238E27FC236}">
                <a16:creationId xmlns:a16="http://schemas.microsoft.com/office/drawing/2014/main" id="{CE8881DE-BE37-23A9-FF45-85E4C7BF684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7504" y="1700808"/>
            <a:ext cx="5342730" cy="4176464"/>
          </a:xfrm>
          <a:prstGeom prst="rect">
            <a:avLst/>
          </a:prstGeom>
        </p:spPr>
      </p:pic>
      <p:sp>
        <p:nvSpPr>
          <p:cNvPr id="2" name="TextBox 1">
            <a:extLst>
              <a:ext uri="{FF2B5EF4-FFF2-40B4-BE49-F238E27FC236}">
                <a16:creationId xmlns:a16="http://schemas.microsoft.com/office/drawing/2014/main" id="{89A6840E-92F7-7D76-16BA-9A4CBE4A2AA3}"/>
              </a:ext>
            </a:extLst>
          </p:cNvPr>
          <p:cNvSpPr txBox="1"/>
          <p:nvPr/>
        </p:nvSpPr>
        <p:spPr>
          <a:xfrm>
            <a:off x="5508104" y="2175371"/>
            <a:ext cx="3435517" cy="427809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AU" sz="1600" dirty="0"/>
              <a:t>Paying homage to its unique location, the restaurant has been designed to evoke moving water, and is appropriately named Bombora, an Indigenous term for large sea waves which break over a submerged reef or sand bar.</a:t>
            </a:r>
          </a:p>
          <a:p>
            <a:endParaRPr lang="en-AU" sz="1600" dirty="0"/>
          </a:p>
          <a:p>
            <a:pPr marL="285750" indent="-285750">
              <a:buFont typeface="Arial" panose="020B0604020202020204" pitchFamily="34" charset="0"/>
              <a:buChar char="•"/>
            </a:pPr>
            <a:r>
              <a:rPr lang="en-AU" sz="1600" dirty="0"/>
              <a:t>Offering locally sourced steak and seafood, Bombora will provide a world-class dining and drinking experience above the water, with a mix of both causal and formal seating including a private dining room.</a:t>
            </a:r>
          </a:p>
          <a:p>
            <a:endParaRPr lang="en-AU" sz="1600" dirty="0"/>
          </a:p>
        </p:txBody>
      </p:sp>
      <p:sp>
        <p:nvSpPr>
          <p:cNvPr id="3" name="TextBox 2">
            <a:extLst>
              <a:ext uri="{FF2B5EF4-FFF2-40B4-BE49-F238E27FC236}">
                <a16:creationId xmlns:a16="http://schemas.microsoft.com/office/drawing/2014/main" id="{0ECA7326-4E7D-FA1A-F510-3D11DA22ABC5}"/>
              </a:ext>
            </a:extLst>
          </p:cNvPr>
          <p:cNvSpPr txBox="1"/>
          <p:nvPr/>
        </p:nvSpPr>
        <p:spPr>
          <a:xfrm>
            <a:off x="200378" y="6144126"/>
            <a:ext cx="3275856" cy="430887"/>
          </a:xfrm>
          <a:prstGeom prst="rect">
            <a:avLst/>
          </a:prstGeom>
          <a:solidFill>
            <a:schemeClr val="bg1"/>
          </a:solidFill>
        </p:spPr>
        <p:txBody>
          <a:bodyPr wrap="square" rtlCol="0">
            <a:spAutoFit/>
          </a:bodyPr>
          <a:lstStyle/>
          <a:p>
            <a:r>
              <a:rPr lang="en-AU" sz="1100" dirty="0">
                <a:solidFill>
                  <a:schemeClr val="bg2"/>
                </a:solidFill>
              </a:rPr>
              <a:t>Above-water restaurant and bar artist impression</a:t>
            </a:r>
          </a:p>
          <a:p>
            <a:r>
              <a:rPr lang="en-AU" sz="1100" dirty="0">
                <a:solidFill>
                  <a:schemeClr val="bg2"/>
                </a:solidFill>
              </a:rPr>
              <a:t>Source: Council</a:t>
            </a:r>
          </a:p>
        </p:txBody>
      </p:sp>
    </p:spTree>
    <p:extLst>
      <p:ext uri="{BB962C8B-B14F-4D97-AF65-F5344CB8AC3E}">
        <p14:creationId xmlns:p14="http://schemas.microsoft.com/office/powerpoint/2010/main" val="1700202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F59424-701E-4F5C-00DC-6796401CEE02}"/>
              </a:ext>
            </a:extLst>
          </p:cNvPr>
          <p:cNvSpPr>
            <a:spLocks noGrp="1"/>
          </p:cNvSpPr>
          <p:nvPr>
            <p:ph type="title"/>
          </p:nvPr>
        </p:nvSpPr>
        <p:spPr>
          <a:xfrm>
            <a:off x="796345" y="413792"/>
            <a:ext cx="7772400" cy="1143000"/>
          </a:xfrm>
        </p:spPr>
        <p:txBody>
          <a:bodyPr/>
          <a:lstStyle/>
          <a:p>
            <a:r>
              <a:rPr lang="en-AU" b="1" dirty="0">
                <a:solidFill>
                  <a:schemeClr val="tx1"/>
                </a:solidFill>
              </a:rPr>
              <a:t>Restaurant and bar offering</a:t>
            </a:r>
          </a:p>
        </p:txBody>
      </p:sp>
      <p:pic>
        <p:nvPicPr>
          <p:cNvPr id="6" name="Picture 5" descr="A picture containing indoor, ceiling, floor, building&#10;&#10;Description automatically generated">
            <a:extLst>
              <a:ext uri="{FF2B5EF4-FFF2-40B4-BE49-F238E27FC236}">
                <a16:creationId xmlns:a16="http://schemas.microsoft.com/office/drawing/2014/main" id="{DC4B6FDD-D6C8-8EDA-C566-4C60335B75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5575" y="1484784"/>
            <a:ext cx="7813169" cy="4911381"/>
          </a:xfrm>
          <a:prstGeom prst="rect">
            <a:avLst/>
          </a:prstGeom>
        </p:spPr>
      </p:pic>
      <p:sp>
        <p:nvSpPr>
          <p:cNvPr id="2" name="TextBox 1">
            <a:extLst>
              <a:ext uri="{FF2B5EF4-FFF2-40B4-BE49-F238E27FC236}">
                <a16:creationId xmlns:a16="http://schemas.microsoft.com/office/drawing/2014/main" id="{063BF224-DD64-A55C-EE68-96004A1FFFF1}"/>
              </a:ext>
            </a:extLst>
          </p:cNvPr>
          <p:cNvSpPr txBox="1"/>
          <p:nvPr/>
        </p:nvSpPr>
        <p:spPr>
          <a:xfrm>
            <a:off x="548641" y="6427113"/>
            <a:ext cx="3275856" cy="430887"/>
          </a:xfrm>
          <a:prstGeom prst="rect">
            <a:avLst/>
          </a:prstGeom>
          <a:solidFill>
            <a:schemeClr val="bg1"/>
          </a:solidFill>
        </p:spPr>
        <p:txBody>
          <a:bodyPr wrap="square" rtlCol="0">
            <a:spAutoFit/>
          </a:bodyPr>
          <a:lstStyle/>
          <a:p>
            <a:r>
              <a:rPr lang="en-AU" sz="1100" dirty="0">
                <a:solidFill>
                  <a:schemeClr val="bg2"/>
                </a:solidFill>
              </a:rPr>
              <a:t>Above-water restaurant and bar artist impression</a:t>
            </a:r>
          </a:p>
          <a:p>
            <a:r>
              <a:rPr lang="en-AU" sz="1100" dirty="0">
                <a:solidFill>
                  <a:schemeClr val="bg2"/>
                </a:solidFill>
              </a:rPr>
              <a:t>Source: Council</a:t>
            </a:r>
          </a:p>
        </p:txBody>
      </p:sp>
    </p:spTree>
    <p:extLst>
      <p:ext uri="{BB962C8B-B14F-4D97-AF65-F5344CB8AC3E}">
        <p14:creationId xmlns:p14="http://schemas.microsoft.com/office/powerpoint/2010/main" val="87363119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461</Words>
  <Application>Microsoft Office PowerPoint</Application>
  <PresentationFormat>On-screen Show (4:3)</PresentationFormat>
  <Paragraphs>76</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Courier New</vt:lpstr>
      <vt:lpstr>Blank Presentation</vt:lpstr>
      <vt:lpstr>Kangaroo Point Green Bridge      Retail lease update  </vt:lpstr>
      <vt:lpstr>Purpose</vt:lpstr>
      <vt:lpstr>Retail Leases - Overview</vt:lpstr>
      <vt:lpstr>Above-water restaurant and bar</vt:lpstr>
      <vt:lpstr>Riverside café </vt:lpstr>
      <vt:lpstr>Procurement process</vt:lpstr>
      <vt:lpstr>Successful operator</vt:lpstr>
      <vt:lpstr>Restaurant and bar offering</vt:lpstr>
      <vt:lpstr>Restaurant and bar offering</vt:lpstr>
      <vt:lpstr>Riverside café offering</vt:lpstr>
      <vt:lpstr>Riverside café offering</vt:lpstr>
      <vt:lpstr> 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2023-05-17T01:37:35Z</dcterms:created>
  <dcterms:modified xsi:type="dcterms:W3CDTF">2023-05-17T01:37:48Z</dcterms:modified>
</cp:coreProperties>
</file>