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78" r:id="rId5"/>
  </p:sldMasterIdLst>
  <p:notesMasterIdLst>
    <p:notesMasterId r:id="rId20"/>
  </p:notesMasterIdLst>
  <p:sldIdLst>
    <p:sldId id="261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75657B-64E9-141F-C87A-C2E82C154726}" name="Catherine Morison" initials="CM" userId="S::Catherine.Morison@brisbane.qld.gov.au::f9c03719-49ca-4962-81f7-8bcaa0a393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65579" autoAdjust="0"/>
  </p:normalViewPr>
  <p:slideViewPr>
    <p:cSldViewPr snapToGrid="0" snapToObjects="1">
      <p:cViewPr varScale="1">
        <p:scale>
          <a:sx n="95" d="100"/>
          <a:sy n="95" d="100"/>
        </p:scale>
        <p:origin x="12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394F-AC28-2C47-B4C9-E1BDA98A66C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608F3-8F7D-B94B-8CF1-B3B2539C8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0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356"/>
            <a:ext cx="7772400" cy="3723542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1170385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170385"/>
            <a:ext cx="4629150" cy="31051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370536"/>
            <a:ext cx="2949575" cy="195632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28650" y="0"/>
            <a:ext cx="7886700" cy="80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Click to edit Master title style</a:t>
            </a:r>
            <a:endParaRPr lang="en-US" sz="30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5" y="1092996"/>
            <a:ext cx="7886701" cy="3164681"/>
          </a:xfrm>
        </p:spPr>
        <p:txBody>
          <a:bodyPr numCol="2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753984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8650" y="1078707"/>
            <a:ext cx="78867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172040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1" y="1085850"/>
            <a:ext cx="3962400" cy="3550444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 rot="21218910">
            <a:off x="5108820" y="1332914"/>
            <a:ext cx="3376912" cy="2532684"/>
          </a:xfrm>
          <a:solidFill>
            <a:schemeClr val="bg1">
              <a:lumMod val="8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28655" y="1113235"/>
            <a:ext cx="6786563" cy="27536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5502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55502"/>
            <a:ext cx="386715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5502"/>
            <a:ext cx="38671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3" y="1096565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3" y="1714499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96565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14499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NAME CAXX/XXXXXX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5" y="1113430"/>
            <a:ext cx="7886701" cy="2758484"/>
          </a:xfrm>
        </p:spPr>
        <p:txBody>
          <a:bodyPr numCol="2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1103709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103711"/>
            <a:ext cx="4629150" cy="32920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303862"/>
            <a:ext cx="2949575" cy="209788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28650" y="0"/>
            <a:ext cx="7886700" cy="80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Click to edit Master title style</a:t>
            </a:r>
            <a:endParaRPr lang="en-US" sz="30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NAME CAXX/XXXXXX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56AE-4B84-F746-96A3-3F364DDFB1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2DB7-32B5-6B4B-A4FD-EC1C2DBE4EE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3FA4-59E8-1B45-A6C6-2BCF3A83774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76" r:id="rId10"/>
    <p:sldLayoutId id="2147483675" r:id="rId11"/>
    <p:sldLayoutId id="214748367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529006"/>
            <a:ext cx="7772400" cy="2811094"/>
          </a:xfrm>
        </p:spPr>
        <p:txBody>
          <a:bodyPr/>
          <a:lstStyle/>
          <a:p>
            <a:r>
              <a:rPr lang="en-AU" b="1" dirty="0"/>
              <a:t>Retrofit Full Driver Barriers to Transport for Brisbane Fleet </a:t>
            </a:r>
            <a:br>
              <a:rPr lang="en-AU" sz="2000" b="1" dirty="0"/>
            </a:br>
            <a:br>
              <a:rPr lang="en-AU" b="1" dirty="0"/>
            </a:br>
            <a:r>
              <a:rPr lang="en-AU" sz="1800" dirty="0"/>
              <a:t>Transport Committee 16 May 2023</a:t>
            </a:r>
            <a:br>
              <a:rPr lang="en-AU" sz="1800" dirty="0"/>
            </a:br>
            <a:br>
              <a:rPr lang="en-AU" sz="1800" dirty="0"/>
            </a:b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4D317-D75B-8095-1147-10D801E9263E}"/>
              </a:ext>
            </a:extLst>
          </p:cNvPr>
          <p:cNvSpPr txBox="1"/>
          <p:nvPr/>
        </p:nvSpPr>
        <p:spPr>
          <a:xfrm>
            <a:off x="952500" y="3063875"/>
            <a:ext cx="655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7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ED2D50-47FD-154D-8ADE-0C8FB162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22" y="939998"/>
            <a:ext cx="7886700" cy="326350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Door latch </a:t>
            </a:r>
          </a:p>
          <a:p>
            <a:pPr>
              <a:spcBef>
                <a:spcPts val="600"/>
              </a:spcBef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Removal of cash tray</a:t>
            </a:r>
          </a:p>
          <a:p>
            <a:pPr>
              <a:spcBef>
                <a:spcPts val="600"/>
              </a:spcBef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Single ticket validator at the front door</a:t>
            </a:r>
          </a:p>
          <a:p>
            <a:pPr>
              <a:spcBef>
                <a:spcPts val="600"/>
              </a:spcBef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Relocating key equipment</a:t>
            </a:r>
          </a:p>
          <a:p>
            <a:pPr>
              <a:spcBef>
                <a:spcPts val="600"/>
              </a:spcBef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Reinforcement of barn door and front dash area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9F11B1-B200-ECF2-C021-025041EF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Other Key Bus Modifications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55DF9-274D-35C9-7F45-02BECDB0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89" y="2677258"/>
            <a:ext cx="3259045" cy="24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16E6D10-4286-0579-DDA6-DB80A132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77" y="1112320"/>
            <a:ext cx="3881001" cy="29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4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A82F98-9000-A735-284B-AC335C9D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Smart Vision Indirect Rear View Camera Improvements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FB309-67AC-AF87-C1EA-1993CDB66673}"/>
              </a:ext>
            </a:extLst>
          </p:cNvPr>
          <p:cNvSpPr txBox="1"/>
          <p:nvPr/>
        </p:nvSpPr>
        <p:spPr>
          <a:xfrm>
            <a:off x="238016" y="843193"/>
            <a:ext cx="4572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Improved wider angle vision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Safe lane clearance markers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Improved visibility at night and 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FD0A9-FC4A-0779-CFE0-6BAE446ED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6" y="1804623"/>
            <a:ext cx="1686499" cy="1654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0C967-A0EF-1C2A-024C-0BF0F938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16" y="3436144"/>
            <a:ext cx="2333005" cy="1591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7B7B63-9CA2-27BF-3F4C-11DE16FAB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490" y="2089134"/>
            <a:ext cx="2162531" cy="2960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C44F-478B-1C98-D96C-D4FA72C61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90" y="1337477"/>
            <a:ext cx="406174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9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0433-3B9C-16A4-3610-B377889B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Retrofit Barrier Key Facts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4A903-0DE1-6941-FC32-4DF8DC6E2832}"/>
              </a:ext>
            </a:extLst>
          </p:cNvPr>
          <p:cNvSpPr txBox="1"/>
          <p:nvPr/>
        </p:nvSpPr>
        <p:spPr>
          <a:xfrm>
            <a:off x="203626" y="888719"/>
            <a:ext cx="756493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500" dirty="0">
                <a:latin typeface="Calibri" panose="020F0502020204030204" pitchFamily="34" charset="0"/>
                <a:cs typeface="Calibri" panose="020F0502020204030204" pitchFamily="34" charset="0"/>
              </a:rPr>
              <a:t>Barrier design process completed by TfB  internal technical staff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500" dirty="0">
                <a:latin typeface="Calibri" panose="020F0502020204030204" pitchFamily="34" charset="0"/>
                <a:cs typeface="Calibri" panose="020F0502020204030204" pitchFamily="34" charset="0"/>
              </a:rPr>
              <a:t>A total of 23 vehicle modifications are required to fit the barrier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500" dirty="0">
                <a:latin typeface="Calibri" panose="020F0502020204030204" pitchFamily="34" charset="0"/>
                <a:cs typeface="Calibri" panose="020F0502020204030204" pitchFamily="34" charset="0"/>
              </a:rPr>
              <a:t>A total of 136 unique parts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500" dirty="0">
                <a:latin typeface="Calibri" panose="020F0502020204030204" pitchFamily="34" charset="0"/>
                <a:cs typeface="Calibri" panose="020F0502020204030204" pitchFamily="34" charset="0"/>
              </a:rPr>
              <a:t>A total of 309 parts to complete the install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500" dirty="0">
                <a:latin typeface="Calibri" panose="020F0502020204030204" pitchFamily="34" charset="0"/>
                <a:cs typeface="Calibri" panose="020F0502020204030204" pitchFamily="34" charset="0"/>
              </a:rPr>
              <a:t>Installation expected to take 2.5 to 3 days per bus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95B4D-3EA6-4661-22F1-AB74D66C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3" y="2442991"/>
            <a:ext cx="3973846" cy="2613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350FF-5EC5-E808-3495-5028AD30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303" y="2198052"/>
            <a:ext cx="3792071" cy="27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299F9-F1F1-EB57-E4CD-77F0A169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88DE5-FEB4-15D9-196D-7B39C1ED122A}"/>
              </a:ext>
            </a:extLst>
          </p:cNvPr>
          <p:cNvSpPr txBox="1"/>
          <p:nvPr/>
        </p:nvSpPr>
        <p:spPr>
          <a:xfrm>
            <a:off x="301255" y="918911"/>
            <a:ext cx="348697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Complete consultation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Sign contracts for delivery of glass and smart vision rear view cameras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Confirm agreement with Translink.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Lead time for parts is approximately 12 weeks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Additional design and modifications required to expand to other bus types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7CC4F-9CD9-1589-ADB5-81D4232B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112" y="918911"/>
            <a:ext cx="5062362" cy="41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6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9A92F-CD3B-FD5D-7D56-20DA9290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914" y="2112750"/>
            <a:ext cx="4630923" cy="807244"/>
          </a:xfrm>
        </p:spPr>
        <p:txBody>
          <a:bodyPr>
            <a:noAutofit/>
          </a:bodyPr>
          <a:lstStyle/>
          <a:p>
            <a:r>
              <a:rPr lang="en-AU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737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State Government Funding Announcement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87ABCA-4DCE-C933-3513-ABB84F3E8BCF}"/>
              </a:ext>
            </a:extLst>
          </p:cNvPr>
          <p:cNvSpPr txBox="1">
            <a:spLocks/>
          </p:cNvSpPr>
          <p:nvPr/>
        </p:nvSpPr>
        <p:spPr>
          <a:xfrm>
            <a:off x="333375" y="926292"/>
            <a:ext cx="8278997" cy="263207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A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January 2023 Queensland Government announced “almost $4 million will be invested in rolling out more full bus driver barriers across the public transport network”</a:t>
            </a:r>
          </a:p>
          <a:p>
            <a:pPr lvl="1">
              <a:spcBef>
                <a:spcPts val="600"/>
              </a:spcBef>
              <a:defRPr/>
            </a:pPr>
            <a:r>
              <a:rPr lang="en-AU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$2.6M of this funding is allocated to Council buses</a:t>
            </a:r>
          </a:p>
          <a:p>
            <a:pPr lvl="1">
              <a:spcBef>
                <a:spcPts val="600"/>
              </a:spcBef>
              <a:defRPr/>
            </a:pPr>
            <a:r>
              <a:rPr lang="en-AU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Installation of approximately 150-180 safety barriers</a:t>
            </a:r>
          </a:p>
          <a:p>
            <a:pPr>
              <a:spcBef>
                <a:spcPts val="600"/>
              </a:spcBef>
              <a:defRPr/>
            </a:pPr>
            <a:r>
              <a:rPr lang="en-AU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Initial focus is Willawong Depot </a:t>
            </a:r>
          </a:p>
          <a:p>
            <a:pPr lvl="1">
              <a:spcBef>
                <a:spcPts val="600"/>
              </a:spcBef>
              <a:defRPr/>
            </a:pPr>
            <a:r>
              <a:rPr lang="en-AU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Routes 100 &amp; 110</a:t>
            </a:r>
          </a:p>
          <a:p>
            <a:pPr lvl="1">
              <a:spcBef>
                <a:spcPts val="600"/>
              </a:spcBef>
              <a:defRPr/>
            </a:pPr>
            <a:r>
              <a:rPr lang="en-AU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Priority MAN A69 CNG Buses</a:t>
            </a:r>
          </a:p>
          <a:p>
            <a:pPr>
              <a:defRPr/>
            </a:pPr>
            <a:endParaRPr lang="en-AU" altLang="en-US" dirty="0"/>
          </a:p>
        </p:txBody>
      </p:sp>
      <p:pic>
        <p:nvPicPr>
          <p:cNvPr id="7" name="Picture 6" descr="A bus on the road&#10;&#10;Description automatically generated with low confidence">
            <a:extLst>
              <a:ext uri="{FF2B5EF4-FFF2-40B4-BE49-F238E27FC236}">
                <a16:creationId xmlns:a16="http://schemas.microsoft.com/office/drawing/2014/main" id="{34E323B3-AA86-EA6D-2A26-00246EEA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29" y="1590196"/>
            <a:ext cx="3237543" cy="24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7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Full Driver Barrier Design Considerations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0BFEEDA-ED13-EB63-3A93-6EAB5F45943F}"/>
              </a:ext>
            </a:extLst>
          </p:cNvPr>
          <p:cNvSpPr txBox="1">
            <a:spLocks/>
          </p:cNvSpPr>
          <p:nvPr/>
        </p:nvSpPr>
        <p:spPr>
          <a:xfrm>
            <a:off x="4655762" y="875980"/>
            <a:ext cx="4334557" cy="3636660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  <a:p>
            <a:pPr>
              <a:spcBef>
                <a:spcPts val="600"/>
              </a:spcBef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Existing door and cabin design</a:t>
            </a:r>
          </a:p>
          <a:p>
            <a:pPr>
              <a:spcBef>
                <a:spcPts val="600"/>
              </a:spcBef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Ticketing and cash tray</a:t>
            </a:r>
          </a:p>
          <a:p>
            <a:pPr>
              <a:spcBef>
                <a:spcPts val="600"/>
              </a:spcBef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Vehicle vibration</a:t>
            </a:r>
          </a:p>
          <a:p>
            <a:pPr>
              <a:spcBef>
                <a:spcPts val="600"/>
              </a:spcBef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Location of existing mirrors and cameras</a:t>
            </a:r>
          </a:p>
          <a:p>
            <a:pPr>
              <a:spcBef>
                <a:spcPts val="600"/>
              </a:spcBef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Australian Design Rule approvals</a:t>
            </a:r>
          </a:p>
          <a:p>
            <a:pPr>
              <a:spcBef>
                <a:spcPts val="600"/>
              </a:spcBef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Need for immediate action</a:t>
            </a:r>
          </a:p>
          <a:p>
            <a:pPr>
              <a:spcBef>
                <a:spcPts val="600"/>
              </a:spcBef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Previous poor market response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36E25B-4709-3AE7-E5A5-91D89A60409C}"/>
              </a:ext>
            </a:extLst>
          </p:cNvPr>
          <p:cNvSpPr txBox="1">
            <a:spLocks/>
          </p:cNvSpPr>
          <p:nvPr/>
        </p:nvSpPr>
        <p:spPr>
          <a:xfrm>
            <a:off x="338997" y="875980"/>
            <a:ext cx="4149242" cy="392046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sz="2600" u="sng" dirty="0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</a:p>
          <a:p>
            <a:pPr>
              <a:spcBef>
                <a:spcPts val="600"/>
              </a:spcBef>
            </a:pPr>
            <a:r>
              <a:rPr lang="en-AU" sz="1900" dirty="0">
                <a:latin typeface="Calibri" panose="020F0502020204030204" pitchFamily="34" charset="0"/>
                <a:cs typeface="Calibri" panose="020F0502020204030204" pitchFamily="34" charset="0"/>
              </a:rPr>
              <a:t>Agreement with employees on design performance</a:t>
            </a:r>
          </a:p>
          <a:p>
            <a:pPr lvl="1">
              <a:spcBef>
                <a:spcPts val="600"/>
              </a:spcBef>
            </a:pPr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Prevent physical assault while the bus operator is seated</a:t>
            </a:r>
          </a:p>
          <a:p>
            <a:pPr>
              <a:spcBef>
                <a:spcPts val="600"/>
              </a:spcBef>
            </a:pPr>
            <a:r>
              <a:rPr lang="en-AU" sz="1900" dirty="0">
                <a:latin typeface="Calibri" panose="020F0502020204030204" pitchFamily="34" charset="0"/>
                <a:cs typeface="Calibri" panose="020F0502020204030204" pitchFamily="34" charset="0"/>
              </a:rPr>
              <a:t>Based on successfully trialled barrier in new electric bus fleet</a:t>
            </a:r>
          </a:p>
          <a:p>
            <a:pPr lvl="1">
              <a:spcBef>
                <a:spcPts val="600"/>
              </a:spcBef>
            </a:pPr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Two piece toughened safety glass</a:t>
            </a:r>
          </a:p>
          <a:p>
            <a:pPr lvl="1">
              <a:spcBef>
                <a:spcPts val="600"/>
              </a:spcBef>
            </a:pPr>
            <a:r>
              <a:rPr lang="en-AU" alt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Semi-frameless design</a:t>
            </a:r>
          </a:p>
          <a:p>
            <a:pPr lvl="1">
              <a:spcBef>
                <a:spcPts val="600"/>
              </a:spcBef>
            </a:pPr>
            <a:r>
              <a:rPr lang="en-AU" alt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Smart vision Rear View Camera</a:t>
            </a:r>
          </a:p>
          <a:p>
            <a:pPr lvl="2">
              <a:spcBef>
                <a:spcPts val="600"/>
              </a:spcBef>
              <a:defRPr/>
            </a:pPr>
            <a:r>
              <a:rPr lang="en-AU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Reduces the impact of  reflection in the barrier</a:t>
            </a:r>
          </a:p>
          <a:p>
            <a:pPr lvl="2">
              <a:spcBef>
                <a:spcPts val="600"/>
              </a:spcBef>
              <a:defRPr/>
            </a:pPr>
            <a:r>
              <a:rPr lang="en-AU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Enhances vision and safety </a:t>
            </a:r>
          </a:p>
          <a:p>
            <a:pPr lvl="1">
              <a:spcBef>
                <a:spcPts val="600"/>
              </a:spcBef>
              <a:defRPr/>
            </a:pPr>
            <a:r>
              <a:rPr lang="en-AU" alt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Emergency Exit modification for driver</a:t>
            </a:r>
          </a:p>
        </p:txBody>
      </p:sp>
    </p:spTree>
    <p:extLst>
      <p:ext uri="{BB962C8B-B14F-4D97-AF65-F5344CB8AC3E}">
        <p14:creationId xmlns:p14="http://schemas.microsoft.com/office/powerpoint/2010/main" val="241490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Comparing New v Retrofit Fleet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3D2E0247-E325-37EB-FFEB-F31E0E13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56" y="1074943"/>
            <a:ext cx="1988336" cy="32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1996C-9796-65E6-C138-7F994116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75" y="1074943"/>
            <a:ext cx="1938378" cy="32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E3BF7-8789-A620-AE63-652EB64E4899}"/>
              </a:ext>
            </a:extLst>
          </p:cNvPr>
          <p:cNvSpPr txBox="1"/>
          <p:nvPr/>
        </p:nvSpPr>
        <p:spPr>
          <a:xfrm>
            <a:off x="216324" y="43439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New fleet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971ADB-3653-7903-FBA5-4FDF428BB9E5}"/>
              </a:ext>
            </a:extLst>
          </p:cNvPr>
          <p:cNvSpPr txBox="1"/>
          <p:nvPr/>
        </p:nvSpPr>
        <p:spPr>
          <a:xfrm>
            <a:off x="4038600" y="43439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Retrofit fleet</a:t>
            </a:r>
          </a:p>
        </p:txBody>
      </p:sp>
    </p:spTree>
    <p:extLst>
      <p:ext uri="{BB962C8B-B14F-4D97-AF65-F5344CB8AC3E}">
        <p14:creationId xmlns:p14="http://schemas.microsoft.com/office/powerpoint/2010/main" val="389521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Smart Vision Indirect Rear View Camera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5F207-6B3F-C332-2D93-A9046EAEAB21}"/>
              </a:ext>
            </a:extLst>
          </p:cNvPr>
          <p:cNvSpPr txBox="1"/>
          <p:nvPr/>
        </p:nvSpPr>
        <p:spPr>
          <a:xfrm>
            <a:off x="355600" y="932587"/>
            <a:ext cx="85217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Issue identified was reflections off the barrier glass in certain situations particularly the vision to the nearside rear vision mirror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Trialled anti-reflective film was unsuccessful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26A1541-6CF1-3155-EF9E-6115E28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25" y="1855916"/>
            <a:ext cx="2254231" cy="31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DC016EA-B9E2-9E0D-63A7-FDB12899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31" y="2186214"/>
            <a:ext cx="4398301" cy="247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0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120E9A-A86E-229D-1D6D-D6871E9E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97810"/>
            <a:ext cx="2589304" cy="35986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869047-45EC-6487-DE74-B8D134E7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Consultation Process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9095C1-7F82-7AC9-9189-41E4205C8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676" y="1629675"/>
            <a:ext cx="4689474" cy="21422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Collaborative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Expedite agreement for deployment</a:t>
            </a:r>
          </a:p>
          <a:p>
            <a:pPr>
              <a:spcBef>
                <a:spcPts val="600"/>
              </a:spcBef>
            </a:pPr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3 x Bus Design &amp; Security Committee and Workplace Health and Safety Representative Consultation sessions</a:t>
            </a:r>
          </a:p>
          <a:p>
            <a:pPr lvl="1">
              <a:spcBef>
                <a:spcPts val="600"/>
              </a:spcBef>
            </a:pPr>
            <a:r>
              <a:rPr lang="en-AU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Feb 23, 21 Feb 23, 12 Apr 23 &amp; 14 Apr 23</a:t>
            </a:r>
          </a:p>
          <a:p>
            <a:pPr>
              <a:spcBef>
                <a:spcPts val="600"/>
              </a:spcBef>
            </a:pPr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5 weeks in service trial at Willawong – 17 Apr – 21 May 2023</a:t>
            </a:r>
          </a:p>
          <a:p>
            <a:pPr>
              <a:spcBef>
                <a:spcPts val="600"/>
              </a:spcBef>
            </a:pPr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Bus operator survey between 1 -21 May 2023</a:t>
            </a:r>
          </a:p>
          <a:p>
            <a:pPr>
              <a:spcBef>
                <a:spcPts val="600"/>
              </a:spcBef>
            </a:pPr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12 issues raised and resolved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246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D66CB-A316-6364-FF58-9B24E4649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00" y="1275253"/>
            <a:ext cx="4704069" cy="32397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Design completed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Prototype Full Barrier installed in Buses 1400 &amp; 1500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ADR 14/02 confirmed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Emergency window test complete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Impact/strength testing complete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Anti-shatter testing complete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Occupational Therapist review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Stakeholder engagement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001D31-7C4F-894C-9AAE-7174ED43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Design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BB48D-18EC-C093-D88C-C0AF5C35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17" y="861477"/>
            <a:ext cx="2383491" cy="41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D1753-A27E-51B5-36FF-189C9C7A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59" y="2047075"/>
            <a:ext cx="3087099" cy="211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04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3D051B-3781-90BA-E6C0-8AC562EB1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34" y="2216149"/>
            <a:ext cx="3252442" cy="260404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Offside display height - Bus 1400 low, Bus 1500 high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Anti-shatter film – fitted to Bus 1500 only - confirm visibility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0ECB1F-C602-F84C-E2E7-757CA1D6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Design Variations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9FD70-5B6F-4CEA-EAFD-DB4FC3E8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5" y="995815"/>
            <a:ext cx="2585602" cy="407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3D737-8DF1-EDAA-0F6C-635A589C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63" y="995815"/>
            <a:ext cx="2540003" cy="407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43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7FEB47-D687-391C-107E-55821DD3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26" y="939998"/>
            <a:ext cx="7886700" cy="3263504"/>
          </a:xfrm>
        </p:spPr>
        <p:txBody>
          <a:bodyPr/>
          <a:lstStyle/>
          <a:p>
            <a:r>
              <a:rPr lang="en-AU" alt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Prevents attack through door access hole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02CD37-662F-2DED-8BFE-38E60C9A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Door Access Guard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9FA85-E130-7BB8-1A4F-8DEDA6FF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79" y="1295136"/>
            <a:ext cx="2448532" cy="354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A8918-E970-034F-E776-E631D1FD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136"/>
            <a:ext cx="2402239" cy="354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9409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43A9B54B7C514C847641B052927230" ma:contentTypeVersion="10" ma:contentTypeDescription="Create a new document." ma:contentTypeScope="" ma:versionID="edca83d5cb75f6a0c2f667dfee4695ed">
  <xsd:schema xmlns:xsd="http://www.w3.org/2001/XMLSchema" xmlns:xs="http://www.w3.org/2001/XMLSchema" xmlns:p="http://schemas.microsoft.com/office/2006/metadata/properties" xmlns:ns2="9adaa8d2-ed48-470b-9939-819a754ebfa7" xmlns:ns3="d8c20274-ac7b-4a90-a61d-713dfea68295" targetNamespace="http://schemas.microsoft.com/office/2006/metadata/properties" ma:root="true" ma:fieldsID="c0bac7c1775e998d153498a70b8b08f1" ns2:_="" ns3:_="">
    <xsd:import namespace="9adaa8d2-ed48-470b-9939-819a754ebfa7"/>
    <xsd:import namespace="d8c20274-ac7b-4a90-a61d-713dfea682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aa8d2-ed48-470b-9939-819a754ebf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20274-ac7b-4a90-a61d-713dfea682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543938-349C-493A-B101-F320FA22D9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06ABE8-47E8-48CD-BA6B-71D8A667C0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aa8d2-ed48-470b-9939-819a754ebfa7"/>
    <ds:schemaRef ds:uri="d8c20274-ac7b-4a90-a61d-713dfea682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B9C27C-FAE3-459B-9151-59F6EBB9E460}">
  <ds:schemaRefs>
    <ds:schemaRef ds:uri="http://schemas.microsoft.com/office/infopath/2007/PartnerControls"/>
    <ds:schemaRef ds:uri="9adaa8d2-ed48-470b-9939-819a754ebfa7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8c20274-ac7b-4a90-a61d-713dfea6829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</TotalTime>
  <Words>483</Words>
  <Application>Microsoft Office PowerPoint</Application>
  <PresentationFormat>On-screen Show (16:9)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Custom Design</vt:lpstr>
      <vt:lpstr>1_Custom Design</vt:lpstr>
      <vt:lpstr>Retrofit Full Driver Barriers to Transport for Brisbane Fleet   Transport Committee 16 May 2023  </vt:lpstr>
      <vt:lpstr>State Government Funding Announcement</vt:lpstr>
      <vt:lpstr>Full Driver Barrier Design Considerations</vt:lpstr>
      <vt:lpstr>Comparing New v Retrofit Fleet</vt:lpstr>
      <vt:lpstr>Smart Vision Indirect Rear View Camera</vt:lpstr>
      <vt:lpstr>Consultation Process</vt:lpstr>
      <vt:lpstr>Design Process</vt:lpstr>
      <vt:lpstr>Design Variations</vt:lpstr>
      <vt:lpstr>Door Access Guard</vt:lpstr>
      <vt:lpstr>Other Key Bus Modifications </vt:lpstr>
      <vt:lpstr>Smart Vision Indirect Rear View Camera Improvements</vt:lpstr>
      <vt:lpstr>Retrofit Barrier Key Facts</vt:lpstr>
      <vt:lpstr>Next Steps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Dorian Maruda</cp:lastModifiedBy>
  <cp:revision>22</cp:revision>
  <dcterms:created xsi:type="dcterms:W3CDTF">2017-08-31T00:54:40Z</dcterms:created>
  <dcterms:modified xsi:type="dcterms:W3CDTF">2023-05-24T05:20:28Z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0x0101001443A9B54B7C514C847641B052927230</vt:lpwstr>
  </property>
</Properties>
</file>