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72" r:id="rId1"/>
    <p:sldMasterId id="2147483678" r:id="rId2"/>
  </p:sldMasterIdLst>
  <p:notesMasterIdLst>
    <p:notesMasterId r:id="rId20"/>
  </p:notesMasterIdLst>
  <p:sldIdLst>
    <p:sldId id="261" r:id="rId3"/>
    <p:sldId id="3584" r:id="rId4"/>
    <p:sldId id="3617" r:id="rId5"/>
    <p:sldId id="3616" r:id="rId6"/>
    <p:sldId id="3587" r:id="rId7"/>
    <p:sldId id="3580" r:id="rId8"/>
    <p:sldId id="3600" r:id="rId9"/>
    <p:sldId id="3610" r:id="rId10"/>
    <p:sldId id="3612" r:id="rId11"/>
    <p:sldId id="3579" r:id="rId12"/>
    <p:sldId id="3613" r:id="rId13"/>
    <p:sldId id="3615" r:id="rId14"/>
    <p:sldId id="271" r:id="rId15"/>
    <p:sldId id="3608" r:id="rId16"/>
    <p:sldId id="273" r:id="rId17"/>
    <p:sldId id="3581" r:id="rId18"/>
    <p:sldId id="3601" r:id="rId19"/>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3D84C7-F94A-530B-74A9-2146256EDC76}" v="2" dt="2023-10-27T06:37:43.944"/>
    <p1510:client id="{18EC8E11-552F-E721-16D8-829921E0390D}" v="3" dt="2023-10-26T23:16:53.568"/>
    <p1510:client id="{1BCF6816-7563-4837-8A27-9BC3A1F6D9D6}" v="4468" vWet="4470" dt="2023-10-27T02:17:55.443"/>
    <p1510:client id="{1F269291-02C1-050C-764B-1ECEAF52A58E}" v="1" dt="2023-10-27T06:19:49.094"/>
    <p1510:client id="{3BA08A27-4DE7-C699-A88F-497731799A4F}" v="280" dt="2023-10-27T01:49:58.224"/>
    <p1510:client id="{3C6991A4-EC95-4E54-8DA1-5220BAF904EF}" vWet="2" dt="2023-10-27T06:03:55.104"/>
    <p1510:client id="{429F79B0-C4A4-4A53-9347-9E319A2F9ACE}" v="56" dt="2023-10-27T06:41:25.235"/>
    <p1510:client id="{4A9EB3E7-973C-4C33-95F6-68FB6F77B9FD}" v="12" vWet="14" dt="2023-10-27T02:45:14.424"/>
    <p1510:client id="{6002C983-1685-130B-E5EE-CF2C9CDCACEE}" v="114" dt="2023-10-26T23:09:43.346"/>
    <p1510:client id="{72849684-44D1-92E1-49AC-C57602222493}" v="3" dt="2023-10-27T06:05:04.909"/>
    <p1510:client id="{7716EC43-5B99-4214-B8D6-B67A771ACBE2}" v="2592" dt="2023-10-27T06:04:31.634"/>
    <p1510:client id="{907270AF-6C12-447D-AB63-3162B746DD0B}" v="3381" dt="2023-10-27T06:20:27.994"/>
    <p1510:client id="{D6C4F5B7-797D-FD10-1B37-672569621B99}" v="916" dt="2023-10-27T03:20:10.397"/>
    <p1510:client id="{EAAE48B4-ACB9-4B2C-9B4F-18816FB161BC}" v="606" vWet="608" dt="2023-10-27T04:15:33.90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9755" autoAdjust="0"/>
  </p:normalViewPr>
  <p:slideViewPr>
    <p:cSldViewPr snapToGrid="0">
      <p:cViewPr varScale="1">
        <p:scale>
          <a:sx n="111" d="100"/>
          <a:sy n="111" d="100"/>
        </p:scale>
        <p:origin x="568" y="72"/>
      </p:cViewPr>
      <p:guideLst/>
    </p:cSldViewPr>
  </p:slideViewPr>
  <p:notesTextViewPr>
    <p:cViewPr>
      <p:scale>
        <a:sx n="1" d="1"/>
        <a:sy n="1" d="1"/>
      </p:scale>
      <p:origin x="0" y="0"/>
    </p:cViewPr>
  </p:notesTextViewPr>
  <p:sorterViewPr>
    <p:cViewPr>
      <p:scale>
        <a:sx n="140" d="100"/>
        <a:sy n="14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microsoft.com/office/2018/10/relationships/authors" Target="authors.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54394F-AC28-2C47-B4C9-E1BDA98A66C9}" type="datetimeFigureOut">
              <a:rPr lang="en-US" smtClean="0"/>
              <a:t>11/1/2023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2608F3-8F7D-B94B-8CF1-B3B2539C8092}" type="slidenum">
              <a:rPr lang="en-US" smtClean="0"/>
              <a:t>‹#›</a:t>
            </a:fld>
            <a:endParaRPr lang="en-US"/>
          </a:p>
        </p:txBody>
      </p:sp>
    </p:spTree>
    <p:extLst>
      <p:ext uri="{BB962C8B-B14F-4D97-AF65-F5344CB8AC3E}">
        <p14:creationId xmlns:p14="http://schemas.microsoft.com/office/powerpoint/2010/main" val="13571090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2608F3-8F7D-B94B-8CF1-B3B2539C80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43541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2608F3-8F7D-B94B-8CF1-B3B2539C8092}" type="slidenum">
              <a:rPr lang="en-US" smtClean="0"/>
              <a:t>13</a:t>
            </a:fld>
            <a:endParaRPr lang="en-US"/>
          </a:p>
        </p:txBody>
      </p:sp>
    </p:spTree>
    <p:extLst>
      <p:ext uri="{BB962C8B-B14F-4D97-AF65-F5344CB8AC3E}">
        <p14:creationId xmlns:p14="http://schemas.microsoft.com/office/powerpoint/2010/main" val="17462940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2608F3-8F7D-B94B-8CF1-B3B2539C8092}" type="slidenum">
              <a:rPr lang="en-US" smtClean="0"/>
              <a:t>14</a:t>
            </a:fld>
            <a:endParaRPr lang="en-US"/>
          </a:p>
        </p:txBody>
      </p:sp>
    </p:spTree>
    <p:extLst>
      <p:ext uri="{BB962C8B-B14F-4D97-AF65-F5344CB8AC3E}">
        <p14:creationId xmlns:p14="http://schemas.microsoft.com/office/powerpoint/2010/main" val="1719601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2608F3-8F7D-B94B-8CF1-B3B2539C8092}" type="slidenum">
              <a:rPr lang="en-US" smtClean="0"/>
              <a:t>15</a:t>
            </a:fld>
            <a:endParaRPr lang="en-US"/>
          </a:p>
        </p:txBody>
      </p:sp>
    </p:spTree>
    <p:extLst>
      <p:ext uri="{BB962C8B-B14F-4D97-AF65-F5344CB8AC3E}">
        <p14:creationId xmlns:p14="http://schemas.microsoft.com/office/powerpoint/2010/main" val="28695085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2608F3-8F7D-B94B-8CF1-B3B2539C80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15466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2608F3-8F7D-B94B-8CF1-B3B2539C80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46030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2608F3-8F7D-B94B-8CF1-B3B2539C80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05966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1F2608F3-8F7D-B94B-8CF1-B3B2539C8092}" type="slidenum">
              <a:rPr lang="en-US" smtClean="0"/>
              <a:t>6</a:t>
            </a:fld>
            <a:endParaRPr lang="en-US"/>
          </a:p>
        </p:txBody>
      </p:sp>
    </p:spTree>
    <p:extLst>
      <p:ext uri="{BB962C8B-B14F-4D97-AF65-F5344CB8AC3E}">
        <p14:creationId xmlns:p14="http://schemas.microsoft.com/office/powerpoint/2010/main" val="25567080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1F2608F3-8F7D-B94B-8CF1-B3B2539C8092}" type="slidenum">
              <a:rPr lang="en-US" smtClean="0"/>
              <a:t>7</a:t>
            </a:fld>
            <a:endParaRPr lang="en-US"/>
          </a:p>
        </p:txBody>
      </p:sp>
    </p:spTree>
    <p:extLst>
      <p:ext uri="{BB962C8B-B14F-4D97-AF65-F5344CB8AC3E}">
        <p14:creationId xmlns:p14="http://schemas.microsoft.com/office/powerpoint/2010/main" val="16435589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AU"/>
          </a:p>
        </p:txBody>
      </p:sp>
      <p:sp>
        <p:nvSpPr>
          <p:cNvPr id="4" name="Slide Number Placeholder 3"/>
          <p:cNvSpPr>
            <a:spLocks noGrp="1"/>
          </p:cNvSpPr>
          <p:nvPr>
            <p:ph type="sldNum" sz="quarter" idx="5"/>
          </p:nvPr>
        </p:nvSpPr>
        <p:spPr/>
        <p:txBody>
          <a:bodyPr/>
          <a:lstStyle/>
          <a:p>
            <a:fld id="{1F2608F3-8F7D-B94B-8CF1-B3B2539C8092}" type="slidenum">
              <a:rPr lang="en-US" smtClean="0"/>
              <a:t>8</a:t>
            </a:fld>
            <a:endParaRPr lang="en-US"/>
          </a:p>
        </p:txBody>
      </p:sp>
    </p:spTree>
    <p:extLst>
      <p:ext uri="{BB962C8B-B14F-4D97-AF65-F5344CB8AC3E}">
        <p14:creationId xmlns:p14="http://schemas.microsoft.com/office/powerpoint/2010/main" val="23068001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2608F3-8F7D-B94B-8CF1-B3B2539C8092}" type="slidenum">
              <a:rPr lang="en-US" smtClean="0"/>
              <a:t>9</a:t>
            </a:fld>
            <a:endParaRPr lang="en-US"/>
          </a:p>
        </p:txBody>
      </p:sp>
    </p:spTree>
    <p:extLst>
      <p:ext uri="{BB962C8B-B14F-4D97-AF65-F5344CB8AC3E}">
        <p14:creationId xmlns:p14="http://schemas.microsoft.com/office/powerpoint/2010/main" val="14078922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a:p>
        </p:txBody>
      </p:sp>
      <p:sp>
        <p:nvSpPr>
          <p:cNvPr id="4" name="Slide Number Placeholder 3"/>
          <p:cNvSpPr>
            <a:spLocks noGrp="1"/>
          </p:cNvSpPr>
          <p:nvPr>
            <p:ph type="sldNum" sz="quarter" idx="5"/>
          </p:nvPr>
        </p:nvSpPr>
        <p:spPr/>
        <p:txBody>
          <a:bodyPr/>
          <a:lstStyle/>
          <a:p>
            <a:fld id="{1F2608F3-8F7D-B94B-8CF1-B3B2539C8092}" type="slidenum">
              <a:rPr lang="en-US" smtClean="0"/>
              <a:t>10</a:t>
            </a:fld>
            <a:endParaRPr lang="en-US"/>
          </a:p>
        </p:txBody>
      </p:sp>
    </p:spTree>
    <p:extLst>
      <p:ext uri="{BB962C8B-B14F-4D97-AF65-F5344CB8AC3E}">
        <p14:creationId xmlns:p14="http://schemas.microsoft.com/office/powerpoint/2010/main" val="42166883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2608F3-8F7D-B94B-8CF1-B3B2539C80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06959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17CA9B8F-BA41-43F3-9AA3-84279146CC21}" type="slidenum">
              <a:rPr lang="en-AU" smtClean="0"/>
              <a:t>12</a:t>
            </a:fld>
            <a:endParaRPr lang="en-AU"/>
          </a:p>
        </p:txBody>
      </p:sp>
    </p:spTree>
    <p:extLst>
      <p:ext uri="{BB962C8B-B14F-4D97-AF65-F5344CB8AC3E}">
        <p14:creationId xmlns:p14="http://schemas.microsoft.com/office/powerpoint/2010/main" val="31968301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9918" y="440575"/>
            <a:ext cx="7681304" cy="2277688"/>
          </a:xfrm>
        </p:spPr>
        <p:txBody>
          <a:bodyPr anchor="ctr">
            <a:normAutofit/>
          </a:bodyPr>
          <a:lstStyle>
            <a:lvl1pPr algn="ctr">
              <a:defRPr sz="4000" b="1">
                <a:solidFill>
                  <a:schemeClr val="bg1"/>
                </a:solidFill>
              </a:defRPr>
            </a:lvl1pPr>
          </a:lstStyle>
          <a:p>
            <a:r>
              <a:rPr lang="en-US"/>
              <a:t>Click to edit Master title style</a:t>
            </a:r>
          </a:p>
        </p:txBody>
      </p:sp>
    </p:spTree>
    <p:extLst>
      <p:ext uri="{BB962C8B-B14F-4D97-AF65-F5344CB8AC3E}">
        <p14:creationId xmlns:p14="http://schemas.microsoft.com/office/powerpoint/2010/main" val="1064619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6775" y="1105593"/>
            <a:ext cx="8218098" cy="33217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p:cNvSpPr>
            <a:spLocks noGrp="1"/>
          </p:cNvSpPr>
          <p:nvPr>
            <p:ph type="title"/>
          </p:nvPr>
        </p:nvSpPr>
        <p:spPr>
          <a:xfrm>
            <a:off x="456775" y="0"/>
            <a:ext cx="7886700" cy="807244"/>
          </a:xfrm>
        </p:spPr>
        <p:txBody>
          <a:bodyPr anchor="ctr">
            <a:normAutofit/>
          </a:bodyPr>
          <a:lstStyle>
            <a:lvl1pPr>
              <a:defRPr sz="3000" b="1">
                <a:solidFill>
                  <a:schemeClr val="bg1"/>
                </a:solidFill>
              </a:defRPr>
            </a:lvl1pPr>
          </a:lstStyle>
          <a:p>
            <a:r>
              <a:rPr lang="en-US"/>
              <a:t>Click to edit Master 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6775" y="1113937"/>
            <a:ext cx="3962825"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1999" y="1113937"/>
            <a:ext cx="4115225"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p:cNvSpPr>
            <a:spLocks noGrp="1"/>
          </p:cNvSpPr>
          <p:nvPr>
            <p:ph type="title"/>
          </p:nvPr>
        </p:nvSpPr>
        <p:spPr>
          <a:xfrm>
            <a:off x="456775" y="0"/>
            <a:ext cx="7886700" cy="807244"/>
          </a:xfrm>
        </p:spPr>
        <p:txBody>
          <a:bodyPr anchor="ctr">
            <a:normAutofit/>
          </a:bodyPr>
          <a:lstStyle>
            <a:lvl1pPr>
              <a:defRPr sz="3000" b="1">
                <a:solidFill>
                  <a:schemeClr val="bg1"/>
                </a:solidFill>
              </a:defRPr>
            </a:lvl1pPr>
          </a:lstStyle>
          <a:p>
            <a:r>
              <a:rPr lang="en-US"/>
              <a:t>Click to edit Master title style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6775" y="1096565"/>
            <a:ext cx="3956199" cy="617934"/>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6775" y="1714499"/>
            <a:ext cx="3956199"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096565"/>
            <a:ext cx="4058074" cy="617934"/>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49" y="1714499"/>
            <a:ext cx="4058075"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p:cNvSpPr>
            <a:spLocks noGrp="1"/>
          </p:cNvSpPr>
          <p:nvPr>
            <p:ph type="title"/>
          </p:nvPr>
        </p:nvSpPr>
        <p:spPr>
          <a:xfrm>
            <a:off x="456775" y="0"/>
            <a:ext cx="7886700" cy="807244"/>
          </a:xfrm>
        </p:spPr>
        <p:txBody>
          <a:bodyPr anchor="ctr">
            <a:normAutofit/>
          </a:bodyPr>
          <a:lstStyle>
            <a:lvl1pPr>
              <a:defRPr sz="3000" b="1">
                <a:solidFill>
                  <a:schemeClr val="bg1"/>
                </a:solidFill>
              </a:defRPr>
            </a:lvl1pPr>
          </a:lstStyle>
          <a:p>
            <a:r>
              <a:rPr lang="en-US"/>
              <a:t>Click to edit Master title style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p:cNvSpPr>
            <a:spLocks noGrp="1"/>
          </p:cNvSpPr>
          <p:nvPr>
            <p:ph type="title"/>
          </p:nvPr>
        </p:nvSpPr>
        <p:spPr>
          <a:xfrm>
            <a:off x="456775" y="0"/>
            <a:ext cx="7886700" cy="807244"/>
          </a:xfrm>
        </p:spPr>
        <p:txBody>
          <a:bodyPr anchor="ctr">
            <a:normAutofit/>
          </a:bodyPr>
          <a:lstStyle>
            <a:lvl1pPr>
              <a:defRPr sz="3000" b="1">
                <a:solidFill>
                  <a:schemeClr val="bg1"/>
                </a:solidFill>
              </a:defRPr>
            </a:lvl1pPr>
          </a:lstStyle>
          <a:p>
            <a:r>
              <a:rPr lang="en-US"/>
              <a:t>Click to edit Master title style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8368" y="1103709"/>
            <a:ext cx="2949575" cy="120015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1103711"/>
            <a:ext cx="4629150" cy="329207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8368" y="2303862"/>
            <a:ext cx="2949575" cy="2097881"/>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8" name="Title 1"/>
          <p:cNvSpPr txBox="1">
            <a:spLocks/>
          </p:cNvSpPr>
          <p:nvPr userDrawn="1"/>
        </p:nvSpPr>
        <p:spPr>
          <a:xfrm>
            <a:off x="456775" y="0"/>
            <a:ext cx="7886700" cy="8072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kern="1200">
                <a:solidFill>
                  <a:schemeClr val="bg1"/>
                </a:solidFill>
                <a:latin typeface="+mj-lt"/>
                <a:ea typeface="+mj-ea"/>
                <a:cs typeface="+mj-cs"/>
              </a:defRPr>
            </a:lvl1pPr>
          </a:lstStyle>
          <a:p>
            <a:r>
              <a:rPr lang="en-US" sz="3000"/>
              <a:t>Click to edit Master title style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8368" y="1170385"/>
            <a:ext cx="2949575" cy="120015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1170385"/>
            <a:ext cx="4629150" cy="310515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458368" y="2370536"/>
            <a:ext cx="2949575" cy="1956324"/>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8" name="Title 1"/>
          <p:cNvSpPr txBox="1">
            <a:spLocks/>
          </p:cNvSpPr>
          <p:nvPr userDrawn="1"/>
        </p:nvSpPr>
        <p:spPr>
          <a:xfrm>
            <a:off x="456775" y="0"/>
            <a:ext cx="7886700" cy="8072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kern="1200">
                <a:solidFill>
                  <a:schemeClr val="bg1"/>
                </a:solidFill>
                <a:latin typeface="+mj-lt"/>
                <a:ea typeface="+mj-ea"/>
                <a:cs typeface="+mj-cs"/>
              </a:defRPr>
            </a:lvl1pPr>
          </a:lstStyle>
          <a:p>
            <a:r>
              <a:rPr lang="en-US" sz="3000"/>
              <a:t>Click to edit Master title style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11" name="Text Placeholder 10"/>
          <p:cNvSpPr>
            <a:spLocks noGrp="1"/>
          </p:cNvSpPr>
          <p:nvPr>
            <p:ph type="body" sz="quarter" idx="13"/>
          </p:nvPr>
        </p:nvSpPr>
        <p:spPr>
          <a:xfrm>
            <a:off x="470526" y="1085850"/>
            <a:ext cx="3962400" cy="3550444"/>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2"/>
          <p:cNvSpPr>
            <a:spLocks noGrp="1"/>
          </p:cNvSpPr>
          <p:nvPr>
            <p:ph type="pic" sz="quarter" idx="14"/>
          </p:nvPr>
        </p:nvSpPr>
        <p:spPr>
          <a:xfrm rot="21218910">
            <a:off x="5108820" y="1332914"/>
            <a:ext cx="3376912" cy="2532684"/>
          </a:xfrm>
          <a:solidFill>
            <a:schemeClr val="bg1">
              <a:lumMod val="85000"/>
            </a:schemeClr>
          </a:solidFill>
          <a:ln w="127000">
            <a:solidFill>
              <a:schemeClr val="bg1"/>
            </a:solidFill>
            <a:miter lim="800000"/>
          </a:ln>
          <a:effectLst>
            <a:outerShdw blurRad="50800" dist="38100" dir="2700000" algn="tl" rotWithShape="0">
              <a:prstClr val="black">
                <a:alpha val="40000"/>
              </a:prstClr>
            </a:outerShdw>
          </a:effectLst>
        </p:spPr>
        <p:txBody>
          <a:bodyPr/>
          <a:lstStyle/>
          <a:p>
            <a:endParaRPr lang="en-US"/>
          </a:p>
        </p:txBody>
      </p:sp>
      <p:sp>
        <p:nvSpPr>
          <p:cNvPr id="9" name="Title 1"/>
          <p:cNvSpPr>
            <a:spLocks noGrp="1"/>
          </p:cNvSpPr>
          <p:nvPr>
            <p:ph type="title"/>
          </p:nvPr>
        </p:nvSpPr>
        <p:spPr>
          <a:xfrm>
            <a:off x="456775" y="0"/>
            <a:ext cx="7886700" cy="807244"/>
          </a:xfrm>
        </p:spPr>
        <p:txBody>
          <a:bodyPr anchor="ctr">
            <a:normAutofit/>
          </a:bodyPr>
          <a:lstStyle>
            <a:lvl1pPr>
              <a:defRPr sz="3000" b="1">
                <a:solidFill>
                  <a:schemeClr val="bg1"/>
                </a:solidFill>
              </a:defRPr>
            </a:lvl1pPr>
          </a:lstStyle>
          <a:p>
            <a:r>
              <a:rPr lang="en-US"/>
              <a:t>Click to edit Master title style</a:t>
            </a: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image" Target="../media/image3.jpeg"/><Relationship Id="rId5" Type="http://schemas.openxmlformats.org/officeDocument/2006/relationships/slideLayout" Target="../slideLayouts/slideLayout6.xml"/><Relationship Id="rId10" Type="http://schemas.openxmlformats.org/officeDocument/2006/relationships/image" Target="../media/image1.jpeg"/><Relationship Id="rId4" Type="http://schemas.openxmlformats.org/officeDocument/2006/relationships/slideLayout" Target="../slideLayouts/slideLayout5.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23256AE-4B84-F746-96A3-3F364DDFB17E}" type="slidenum">
              <a:rPr lang="en-US" smtClean="0"/>
              <a:t>‹#›</a:t>
            </a:fld>
            <a:endParaRPr lang="en-US"/>
          </a:p>
        </p:txBody>
      </p:sp>
      <p:pic>
        <p:nvPicPr>
          <p:cNvPr id="7" name="Picture 6"/>
          <p:cNvPicPr>
            <a:picLocks noChangeAspect="1"/>
          </p:cNvPicPr>
          <p:nvPr userDrawn="1"/>
        </p:nvPicPr>
        <p:blipFill>
          <a:blip r:embed="rId4"/>
          <a:srcRect/>
          <a:stretch/>
        </p:blipFill>
        <p:spPr>
          <a:xfrm>
            <a:off x="0" y="0"/>
            <a:ext cx="9144000" cy="5143500"/>
          </a:xfrm>
          <a:prstGeom prst="rect">
            <a:avLst/>
          </a:prstGeom>
        </p:spPr>
      </p:pic>
    </p:spTree>
    <p:extLst>
      <p:ext uri="{BB962C8B-B14F-4D97-AF65-F5344CB8AC3E}">
        <p14:creationId xmlns:p14="http://schemas.microsoft.com/office/powerpoint/2010/main" val="2128920310"/>
      </p:ext>
    </p:extLst>
  </p:cSld>
  <p:clrMap bg1="lt1" tx1="dk1" bg2="lt2" tx2="dk2" accent1="accent1" accent2="accent2" accent3="accent3" accent4="accent4" accent5="accent5" accent6="accent6" hlink="hlink" folHlink="folHlink"/>
  <p:sldLayoutIdLst>
    <p:sldLayoutId id="2147483715" r:id="rId1"/>
  </p:sldLayoutIdLst>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BDA3FA4-59E8-1B45-A6C6-2BCF3A837740}" type="slidenum">
              <a:rPr lang="en-US" smtClean="0"/>
              <a:t>‹#›</a:t>
            </a:fld>
            <a:endParaRPr lang="en-US"/>
          </a:p>
        </p:txBody>
      </p:sp>
      <p:pic>
        <p:nvPicPr>
          <p:cNvPr id="8" name="Picture 7"/>
          <p:cNvPicPr>
            <a:picLocks noChangeAspect="1"/>
          </p:cNvPicPr>
          <p:nvPr userDrawn="1"/>
        </p:nvPicPr>
        <p:blipFill>
          <a:blip r:embed="rId11"/>
          <a:srcRect/>
          <a:stretch/>
        </p:blipFill>
        <p:spPr>
          <a:xfrm>
            <a:off x="0" y="0"/>
            <a:ext cx="9144000" cy="5143500"/>
          </a:xfrm>
          <a:prstGeom prst="rect">
            <a:avLst/>
          </a:prstGeom>
        </p:spPr>
      </p:pic>
    </p:spTree>
    <p:extLst>
      <p:ext uri="{BB962C8B-B14F-4D97-AF65-F5344CB8AC3E}">
        <p14:creationId xmlns:p14="http://schemas.microsoft.com/office/powerpoint/2010/main" val="178053510"/>
      </p:ext>
    </p:extLst>
  </p:cSld>
  <p:clrMap bg1="lt1" tx1="dk1" bg2="lt2" tx2="dk2" accent1="accent1" accent2="accent2" accent3="accent3" accent4="accent4" accent5="accent5" accent6="accent6" hlink="hlink" folHlink="folHlink"/>
  <p:sldLayoutIdLst>
    <p:sldLayoutId id="2147483680" r:id="rId1"/>
    <p:sldLayoutId id="2147483682" r:id="rId2"/>
    <p:sldLayoutId id="2147483683" r:id="rId3"/>
    <p:sldLayoutId id="2147483684" r:id="rId4"/>
    <p:sldLayoutId id="2147483686" r:id="rId5"/>
    <p:sldLayoutId id="2147483687" r:id="rId6"/>
    <p:sldLayoutId id="2147483688" r:id="rId7"/>
    <p:sldLayoutId id="2147483677" r:id="rId8"/>
  </p:sldLayoutIdLst>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2.emf"/></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4.svg"/></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A66BDFD-A4E7-6591-E2B7-AD51F2ADBB81}"/>
              </a:ext>
            </a:extLst>
          </p:cNvPr>
          <p:cNvSpPr txBox="1"/>
          <p:nvPr/>
        </p:nvSpPr>
        <p:spPr>
          <a:xfrm>
            <a:off x="214184" y="1071533"/>
            <a:ext cx="8715631" cy="2616101"/>
          </a:xfrm>
          <a:prstGeom prst="rect">
            <a:avLst/>
          </a:prstGeom>
          <a:noFill/>
        </p:spPr>
        <p:txBody>
          <a:bodyPr wrap="square" lIns="91440" tIns="45720" rIns="91440" bIns="45720" anchor="t">
            <a:spAutoFit/>
          </a:bodyPr>
          <a:lstStyle/>
          <a:p>
            <a:pPr algn="ctr"/>
            <a:r>
              <a:rPr lang="en-AU" sz="4000" b="1" i="0" dirty="0">
                <a:solidFill>
                  <a:schemeClr val="bg1"/>
                </a:solidFill>
                <a:effectLst/>
                <a:latin typeface="+mj-lt"/>
              </a:rPr>
              <a:t> </a:t>
            </a:r>
            <a:r>
              <a:rPr lang="en-AU" sz="4000" b="1" dirty="0">
                <a:solidFill>
                  <a:schemeClr val="bg1"/>
                </a:solidFill>
                <a:latin typeface="+mj-lt"/>
              </a:rPr>
              <a:t>Brisbane's Housing Supply </a:t>
            </a:r>
          </a:p>
          <a:p>
            <a:pPr algn="ctr"/>
            <a:r>
              <a:rPr lang="en-AU" sz="4000" b="1" dirty="0">
                <a:solidFill>
                  <a:schemeClr val="bg1"/>
                </a:solidFill>
                <a:latin typeface="+mj-lt"/>
              </a:rPr>
              <a:t>Action Plan Briefing</a:t>
            </a:r>
          </a:p>
          <a:p>
            <a:pPr algn="ctr"/>
            <a:br>
              <a:rPr lang="en-AU" sz="1800" b="1" i="0" dirty="0">
                <a:effectLst/>
                <a:latin typeface="Arial" panose="020B0604020202020204" pitchFamily="34" charset="0"/>
              </a:rPr>
            </a:br>
            <a:endParaRPr lang="en-AU" sz="1800" b="1" i="0" dirty="0">
              <a:effectLst/>
              <a:latin typeface="Arial" panose="020B0604020202020204" pitchFamily="34" charset="0"/>
            </a:endParaRPr>
          </a:p>
          <a:p>
            <a:pPr algn="ctr"/>
            <a:r>
              <a:rPr lang="en-AU" sz="2400" b="1" i="0" dirty="0">
                <a:solidFill>
                  <a:srgbClr val="FFFFFF"/>
                </a:solidFill>
                <a:effectLst/>
                <a:latin typeface="Arial"/>
                <a:cs typeface="Arial"/>
              </a:rPr>
              <a:t>City Planning and Suburban Renewal Committee</a:t>
            </a:r>
            <a:r>
              <a:rPr lang="en-AU" sz="2400" b="1" dirty="0">
                <a:solidFill>
                  <a:srgbClr val="FFFFFF"/>
                </a:solidFill>
                <a:latin typeface="Arial"/>
                <a:cs typeface="Arial"/>
              </a:rPr>
              <a:t> </a:t>
            </a:r>
            <a:endParaRPr lang="en-AU" b="1" dirty="0">
              <a:solidFill>
                <a:srgbClr val="FFFFFF"/>
              </a:solidFill>
              <a:latin typeface="Arial" panose="020B0604020202020204" pitchFamily="34" charset="0"/>
            </a:endParaRPr>
          </a:p>
          <a:p>
            <a:pPr algn="ctr"/>
            <a:r>
              <a:rPr lang="en-AU" sz="2400" b="1" dirty="0">
                <a:solidFill>
                  <a:srgbClr val="FFFFFF"/>
                </a:solidFill>
                <a:latin typeface="Arial"/>
                <a:cs typeface="Arial"/>
              </a:rPr>
              <a:t>31 October 2023 </a:t>
            </a:r>
            <a:endParaRPr lang="en-AU" sz="2400" b="1" dirty="0">
              <a:solidFill>
                <a:srgbClr val="FFFFFF"/>
              </a:solidFill>
              <a:latin typeface="Arial" panose="020B0604020202020204" pitchFamily="34" charset="0"/>
              <a:cs typeface="Arial"/>
            </a:endParaRPr>
          </a:p>
        </p:txBody>
      </p:sp>
    </p:spTree>
    <p:extLst>
      <p:ext uri="{BB962C8B-B14F-4D97-AF65-F5344CB8AC3E}">
        <p14:creationId xmlns:p14="http://schemas.microsoft.com/office/powerpoint/2010/main" val="6034721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9C8DAB2-FB56-41E3-C1EE-6D2153FD9292}"/>
              </a:ext>
            </a:extLst>
          </p:cNvPr>
          <p:cNvPicPr>
            <a:picLocks noChangeAspect="1"/>
          </p:cNvPicPr>
          <p:nvPr/>
        </p:nvPicPr>
        <p:blipFill>
          <a:blip r:embed="rId3"/>
          <a:stretch>
            <a:fillRect/>
          </a:stretch>
        </p:blipFill>
        <p:spPr>
          <a:xfrm>
            <a:off x="640897" y="1237689"/>
            <a:ext cx="8249686" cy="3203761"/>
          </a:xfrm>
          <a:prstGeom prst="rect">
            <a:avLst/>
          </a:prstGeom>
        </p:spPr>
      </p:pic>
      <p:sp>
        <p:nvSpPr>
          <p:cNvPr id="6" name="Title 6">
            <a:extLst>
              <a:ext uri="{FF2B5EF4-FFF2-40B4-BE49-F238E27FC236}">
                <a16:creationId xmlns:a16="http://schemas.microsoft.com/office/drawing/2014/main" id="{21671682-C7ED-6916-4030-1598FAA2C8D6}"/>
              </a:ext>
            </a:extLst>
          </p:cNvPr>
          <p:cNvSpPr>
            <a:spLocks noGrp="1"/>
          </p:cNvSpPr>
          <p:nvPr>
            <p:ph type="title"/>
          </p:nvPr>
        </p:nvSpPr>
        <p:spPr>
          <a:xfrm>
            <a:off x="456775" y="0"/>
            <a:ext cx="7886700" cy="807244"/>
          </a:xfrm>
        </p:spPr>
        <p:txBody>
          <a:bodyPr>
            <a:noAutofit/>
          </a:bodyPr>
          <a:lstStyle/>
          <a:p>
            <a:r>
              <a:rPr lang="en-AU" sz="2800" dirty="0">
                <a:solidFill>
                  <a:schemeClr val="bg1"/>
                </a:solidFill>
              </a:rPr>
              <a:t>Guiding Brisbane’s Sustainable </a:t>
            </a:r>
            <a:r>
              <a:rPr lang="en-AU" sz="2800" dirty="0"/>
              <a:t>G</a:t>
            </a:r>
            <a:r>
              <a:rPr lang="en-AU" sz="2800" dirty="0">
                <a:solidFill>
                  <a:schemeClr val="bg1"/>
                </a:solidFill>
              </a:rPr>
              <a:t>rowth</a:t>
            </a:r>
            <a:endParaRPr lang="en-AU" sz="2800" dirty="0">
              <a:solidFill>
                <a:schemeClr val="bg1"/>
              </a:solidFill>
              <a:cs typeface="Arial"/>
            </a:endParaRPr>
          </a:p>
        </p:txBody>
      </p:sp>
    </p:spTree>
    <p:extLst>
      <p:ext uri="{BB962C8B-B14F-4D97-AF65-F5344CB8AC3E}">
        <p14:creationId xmlns:p14="http://schemas.microsoft.com/office/powerpoint/2010/main" val="4422324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884E6D-63AE-D3D8-1C63-665AAF18C985}"/>
              </a:ext>
            </a:extLst>
          </p:cNvPr>
          <p:cNvPicPr>
            <a:picLocks noChangeAspect="1"/>
          </p:cNvPicPr>
          <p:nvPr/>
        </p:nvPicPr>
        <p:blipFill>
          <a:blip r:embed="rId3"/>
          <a:stretch>
            <a:fillRect/>
          </a:stretch>
        </p:blipFill>
        <p:spPr>
          <a:xfrm>
            <a:off x="628650" y="1645874"/>
            <a:ext cx="7886699" cy="2018533"/>
          </a:xfrm>
          <a:prstGeom prst="rect">
            <a:avLst/>
          </a:prstGeom>
        </p:spPr>
      </p:pic>
      <p:sp>
        <p:nvSpPr>
          <p:cNvPr id="6" name="Title 6">
            <a:extLst>
              <a:ext uri="{FF2B5EF4-FFF2-40B4-BE49-F238E27FC236}">
                <a16:creationId xmlns:a16="http://schemas.microsoft.com/office/drawing/2014/main" id="{E562C359-CCD6-C938-EA02-0438C91F80B7}"/>
              </a:ext>
            </a:extLst>
          </p:cNvPr>
          <p:cNvSpPr>
            <a:spLocks noGrp="1"/>
          </p:cNvSpPr>
          <p:nvPr>
            <p:ph type="title"/>
          </p:nvPr>
        </p:nvSpPr>
        <p:spPr>
          <a:xfrm>
            <a:off x="456775" y="0"/>
            <a:ext cx="7886700" cy="807244"/>
          </a:xfrm>
        </p:spPr>
        <p:txBody>
          <a:bodyPr>
            <a:noAutofit/>
          </a:bodyPr>
          <a:lstStyle/>
          <a:p>
            <a:r>
              <a:rPr lang="en-AU" sz="2800" dirty="0">
                <a:solidFill>
                  <a:schemeClr val="bg1"/>
                </a:solidFill>
              </a:rPr>
              <a:t>Guiding Brisbane’s Sustainable </a:t>
            </a:r>
            <a:r>
              <a:rPr lang="en-AU" sz="2800" dirty="0"/>
              <a:t>G</a:t>
            </a:r>
            <a:r>
              <a:rPr lang="en-AU" sz="2800" dirty="0">
                <a:solidFill>
                  <a:schemeClr val="bg1"/>
                </a:solidFill>
              </a:rPr>
              <a:t>rowth</a:t>
            </a:r>
            <a:endParaRPr lang="en-AU" sz="2800" dirty="0">
              <a:solidFill>
                <a:schemeClr val="bg1"/>
              </a:solidFill>
              <a:cs typeface="Arial"/>
            </a:endParaRPr>
          </a:p>
        </p:txBody>
      </p:sp>
    </p:spTree>
    <p:extLst>
      <p:ext uri="{BB962C8B-B14F-4D97-AF65-F5344CB8AC3E}">
        <p14:creationId xmlns:p14="http://schemas.microsoft.com/office/powerpoint/2010/main" val="37603504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212080" y="1116971"/>
            <a:ext cx="8572500" cy="3805180"/>
          </a:xfrm>
          <a:custGeom>
            <a:avLst/>
            <a:gdLst/>
            <a:ahLst/>
            <a:cxnLst/>
            <a:rect l="l" t="t" r="r" b="b"/>
            <a:pathLst>
              <a:path w="12192000" h="6858000">
                <a:moveTo>
                  <a:pt x="12192000" y="6858000"/>
                </a:moveTo>
                <a:lnTo>
                  <a:pt x="0" y="6858000"/>
                </a:lnTo>
                <a:lnTo>
                  <a:pt x="0" y="0"/>
                </a:lnTo>
                <a:lnTo>
                  <a:pt x="12192000" y="0"/>
                </a:lnTo>
                <a:lnTo>
                  <a:pt x="12192000" y="6858000"/>
                </a:lnTo>
                <a:close/>
              </a:path>
            </a:pathLst>
          </a:custGeom>
          <a:solidFill>
            <a:srgbClr val="FFFFFF"/>
          </a:solidFill>
        </p:spPr>
        <p:txBody>
          <a:bodyPr wrap="square" lIns="0" tIns="0" rIns="0" bIns="0" rtlCol="0"/>
          <a:lstStyle/>
          <a:p>
            <a:endParaRPr sz="1266"/>
          </a:p>
        </p:txBody>
      </p:sp>
      <p:sp>
        <p:nvSpPr>
          <p:cNvPr id="4" name="object 4"/>
          <p:cNvSpPr txBox="1"/>
          <p:nvPr/>
        </p:nvSpPr>
        <p:spPr>
          <a:xfrm>
            <a:off x="7830917" y="4200302"/>
            <a:ext cx="153143" cy="106416"/>
          </a:xfrm>
          <a:prstGeom prst="rect">
            <a:avLst/>
          </a:prstGeom>
        </p:spPr>
        <p:txBody>
          <a:bodyPr vert="horz" wrap="square" lIns="0" tIns="8930" rIns="0" bIns="0" rtlCol="0">
            <a:spAutoFit/>
          </a:bodyPr>
          <a:lstStyle/>
          <a:p>
            <a:pPr marL="8929">
              <a:spcBef>
                <a:spcPts val="70"/>
              </a:spcBef>
            </a:pPr>
            <a:r>
              <a:rPr sz="633" b="1" spc="-18">
                <a:solidFill>
                  <a:srgbClr val="252423"/>
                </a:solidFill>
                <a:latin typeface="Segoe UI Semibold"/>
                <a:cs typeface="Segoe UI Semibold"/>
              </a:rPr>
              <a:t>Sep</a:t>
            </a:r>
            <a:endParaRPr sz="633">
              <a:latin typeface="Segoe UI Semibold"/>
              <a:cs typeface="Segoe UI Semibold"/>
            </a:endParaRPr>
          </a:p>
        </p:txBody>
      </p:sp>
      <p:sp>
        <p:nvSpPr>
          <p:cNvPr id="5" name="object 5"/>
          <p:cNvSpPr txBox="1"/>
          <p:nvPr/>
        </p:nvSpPr>
        <p:spPr>
          <a:xfrm>
            <a:off x="7819092" y="4287366"/>
            <a:ext cx="196453" cy="106416"/>
          </a:xfrm>
          <a:prstGeom prst="rect">
            <a:avLst/>
          </a:prstGeom>
        </p:spPr>
        <p:txBody>
          <a:bodyPr vert="horz" wrap="square" lIns="0" tIns="8930" rIns="0" bIns="0" rtlCol="0">
            <a:spAutoFit/>
          </a:bodyPr>
          <a:lstStyle/>
          <a:p>
            <a:pPr marL="8929">
              <a:spcBef>
                <a:spcPts val="70"/>
              </a:spcBef>
            </a:pPr>
            <a:r>
              <a:rPr sz="633" b="1" spc="-14">
                <a:solidFill>
                  <a:srgbClr val="252423"/>
                </a:solidFill>
                <a:latin typeface="Segoe UI Semibold"/>
                <a:cs typeface="Segoe UI Semibold"/>
              </a:rPr>
              <a:t>2023</a:t>
            </a:r>
            <a:endParaRPr sz="633">
              <a:latin typeface="Segoe UI Semibold"/>
              <a:cs typeface="Segoe UI Semibold"/>
            </a:endParaRPr>
          </a:p>
        </p:txBody>
      </p:sp>
      <p:pic>
        <p:nvPicPr>
          <p:cNvPr id="6" name="object 6"/>
          <p:cNvPicPr/>
          <p:nvPr/>
        </p:nvPicPr>
        <p:blipFill>
          <a:blip r:embed="rId3" cstate="print"/>
          <a:stretch>
            <a:fillRect/>
          </a:stretch>
        </p:blipFill>
        <p:spPr>
          <a:xfrm>
            <a:off x="1069330" y="1312665"/>
            <a:ext cx="6858000" cy="2859732"/>
          </a:xfrm>
          <a:prstGeom prst="rect">
            <a:avLst/>
          </a:prstGeom>
        </p:spPr>
      </p:pic>
      <p:sp>
        <p:nvSpPr>
          <p:cNvPr id="7" name="object 7"/>
          <p:cNvSpPr txBox="1"/>
          <p:nvPr/>
        </p:nvSpPr>
        <p:spPr>
          <a:xfrm>
            <a:off x="7985373" y="4111643"/>
            <a:ext cx="101352" cy="95516"/>
          </a:xfrm>
          <a:prstGeom prst="rect">
            <a:avLst/>
          </a:prstGeom>
        </p:spPr>
        <p:txBody>
          <a:bodyPr vert="horz" wrap="square" lIns="0" tIns="8930" rIns="0" bIns="0" rtlCol="0">
            <a:spAutoFit/>
          </a:bodyPr>
          <a:lstStyle/>
          <a:p>
            <a:pPr marL="8929">
              <a:spcBef>
                <a:spcPts val="70"/>
              </a:spcBef>
            </a:pPr>
            <a:r>
              <a:rPr sz="562" b="1" spc="-18">
                <a:solidFill>
                  <a:srgbClr val="333333"/>
                </a:solidFill>
                <a:latin typeface="Segoe UI Semibold"/>
                <a:cs typeface="Segoe UI Semibold"/>
              </a:rPr>
              <a:t>0K</a:t>
            </a:r>
            <a:endParaRPr sz="562">
              <a:latin typeface="Segoe UI Semibold"/>
              <a:cs typeface="Segoe UI Semibold"/>
            </a:endParaRPr>
          </a:p>
        </p:txBody>
      </p:sp>
      <p:sp>
        <p:nvSpPr>
          <p:cNvPr id="8" name="object 8"/>
          <p:cNvSpPr txBox="1"/>
          <p:nvPr/>
        </p:nvSpPr>
        <p:spPr>
          <a:xfrm>
            <a:off x="7985373" y="3705024"/>
            <a:ext cx="101352" cy="95516"/>
          </a:xfrm>
          <a:prstGeom prst="rect">
            <a:avLst/>
          </a:prstGeom>
        </p:spPr>
        <p:txBody>
          <a:bodyPr vert="horz" wrap="square" lIns="0" tIns="8930" rIns="0" bIns="0" rtlCol="0">
            <a:spAutoFit/>
          </a:bodyPr>
          <a:lstStyle/>
          <a:p>
            <a:pPr marL="8929">
              <a:spcBef>
                <a:spcPts val="70"/>
              </a:spcBef>
            </a:pPr>
            <a:r>
              <a:rPr sz="562" b="1" spc="-18">
                <a:solidFill>
                  <a:srgbClr val="333333"/>
                </a:solidFill>
                <a:latin typeface="Segoe UI Semibold"/>
                <a:cs typeface="Segoe UI Semibold"/>
              </a:rPr>
              <a:t>5K</a:t>
            </a:r>
            <a:endParaRPr sz="562">
              <a:latin typeface="Segoe UI Semibold"/>
              <a:cs typeface="Segoe UI Semibold"/>
            </a:endParaRPr>
          </a:p>
        </p:txBody>
      </p:sp>
      <p:sp>
        <p:nvSpPr>
          <p:cNvPr id="9" name="object 9"/>
          <p:cNvSpPr txBox="1"/>
          <p:nvPr/>
        </p:nvSpPr>
        <p:spPr>
          <a:xfrm>
            <a:off x="7985373" y="3298404"/>
            <a:ext cx="129927" cy="95516"/>
          </a:xfrm>
          <a:prstGeom prst="rect">
            <a:avLst/>
          </a:prstGeom>
        </p:spPr>
        <p:txBody>
          <a:bodyPr vert="horz" wrap="square" lIns="0" tIns="8930" rIns="0" bIns="0" rtlCol="0">
            <a:spAutoFit/>
          </a:bodyPr>
          <a:lstStyle/>
          <a:p>
            <a:pPr marL="8929">
              <a:spcBef>
                <a:spcPts val="70"/>
              </a:spcBef>
            </a:pPr>
            <a:r>
              <a:rPr sz="562" b="1" spc="-18">
                <a:solidFill>
                  <a:srgbClr val="333333"/>
                </a:solidFill>
                <a:latin typeface="Segoe UI Semibold"/>
                <a:cs typeface="Segoe UI Semibold"/>
              </a:rPr>
              <a:t>10K</a:t>
            </a:r>
            <a:endParaRPr sz="562">
              <a:latin typeface="Segoe UI Semibold"/>
              <a:cs typeface="Segoe UI Semibold"/>
            </a:endParaRPr>
          </a:p>
        </p:txBody>
      </p:sp>
      <p:sp>
        <p:nvSpPr>
          <p:cNvPr id="10" name="object 10"/>
          <p:cNvSpPr txBox="1"/>
          <p:nvPr/>
        </p:nvSpPr>
        <p:spPr>
          <a:xfrm>
            <a:off x="7985373" y="2891784"/>
            <a:ext cx="129927" cy="95516"/>
          </a:xfrm>
          <a:prstGeom prst="rect">
            <a:avLst/>
          </a:prstGeom>
        </p:spPr>
        <p:txBody>
          <a:bodyPr vert="horz" wrap="square" lIns="0" tIns="8930" rIns="0" bIns="0" rtlCol="0">
            <a:spAutoFit/>
          </a:bodyPr>
          <a:lstStyle/>
          <a:p>
            <a:pPr marL="8929">
              <a:spcBef>
                <a:spcPts val="70"/>
              </a:spcBef>
            </a:pPr>
            <a:r>
              <a:rPr sz="562" b="1" spc="-18">
                <a:solidFill>
                  <a:srgbClr val="333333"/>
                </a:solidFill>
                <a:latin typeface="Segoe UI Semibold"/>
                <a:cs typeface="Segoe UI Semibold"/>
              </a:rPr>
              <a:t>15K</a:t>
            </a:r>
            <a:endParaRPr sz="562">
              <a:latin typeface="Segoe UI Semibold"/>
              <a:cs typeface="Segoe UI Semibold"/>
            </a:endParaRPr>
          </a:p>
        </p:txBody>
      </p:sp>
      <p:sp>
        <p:nvSpPr>
          <p:cNvPr id="11" name="object 11"/>
          <p:cNvSpPr txBox="1"/>
          <p:nvPr/>
        </p:nvSpPr>
        <p:spPr>
          <a:xfrm>
            <a:off x="7985373" y="2485164"/>
            <a:ext cx="141089" cy="95516"/>
          </a:xfrm>
          <a:prstGeom prst="rect">
            <a:avLst/>
          </a:prstGeom>
        </p:spPr>
        <p:txBody>
          <a:bodyPr vert="horz" wrap="square" lIns="0" tIns="8930" rIns="0" bIns="0" rtlCol="0">
            <a:spAutoFit/>
          </a:bodyPr>
          <a:lstStyle/>
          <a:p>
            <a:pPr marL="8929">
              <a:spcBef>
                <a:spcPts val="70"/>
              </a:spcBef>
            </a:pPr>
            <a:r>
              <a:rPr sz="562" b="1" spc="-18">
                <a:solidFill>
                  <a:srgbClr val="333333"/>
                </a:solidFill>
                <a:latin typeface="Segoe UI Semibold"/>
                <a:cs typeface="Segoe UI Semibold"/>
              </a:rPr>
              <a:t>20K</a:t>
            </a:r>
            <a:endParaRPr sz="562">
              <a:latin typeface="Segoe UI Semibold"/>
              <a:cs typeface="Segoe UI Semibold"/>
            </a:endParaRPr>
          </a:p>
        </p:txBody>
      </p:sp>
      <p:sp>
        <p:nvSpPr>
          <p:cNvPr id="12" name="object 12"/>
          <p:cNvSpPr txBox="1"/>
          <p:nvPr/>
        </p:nvSpPr>
        <p:spPr>
          <a:xfrm>
            <a:off x="7985373" y="2078545"/>
            <a:ext cx="141089" cy="95516"/>
          </a:xfrm>
          <a:prstGeom prst="rect">
            <a:avLst/>
          </a:prstGeom>
        </p:spPr>
        <p:txBody>
          <a:bodyPr vert="horz" wrap="square" lIns="0" tIns="8930" rIns="0" bIns="0" rtlCol="0">
            <a:spAutoFit/>
          </a:bodyPr>
          <a:lstStyle/>
          <a:p>
            <a:pPr marL="8929">
              <a:spcBef>
                <a:spcPts val="70"/>
              </a:spcBef>
            </a:pPr>
            <a:r>
              <a:rPr sz="562" b="1" spc="-18">
                <a:solidFill>
                  <a:srgbClr val="333333"/>
                </a:solidFill>
                <a:latin typeface="Segoe UI Semibold"/>
                <a:cs typeface="Segoe UI Semibold"/>
              </a:rPr>
              <a:t>25K</a:t>
            </a:r>
            <a:endParaRPr sz="562">
              <a:latin typeface="Segoe UI Semibold"/>
              <a:cs typeface="Segoe UI Semibold"/>
            </a:endParaRPr>
          </a:p>
        </p:txBody>
      </p:sp>
      <p:sp>
        <p:nvSpPr>
          <p:cNvPr id="13" name="object 13"/>
          <p:cNvSpPr txBox="1"/>
          <p:nvPr/>
        </p:nvSpPr>
        <p:spPr>
          <a:xfrm>
            <a:off x="7985373" y="1671925"/>
            <a:ext cx="141089" cy="95516"/>
          </a:xfrm>
          <a:prstGeom prst="rect">
            <a:avLst/>
          </a:prstGeom>
        </p:spPr>
        <p:txBody>
          <a:bodyPr vert="horz" wrap="square" lIns="0" tIns="8930" rIns="0" bIns="0" rtlCol="0">
            <a:spAutoFit/>
          </a:bodyPr>
          <a:lstStyle/>
          <a:p>
            <a:pPr marL="8929">
              <a:spcBef>
                <a:spcPts val="70"/>
              </a:spcBef>
            </a:pPr>
            <a:r>
              <a:rPr sz="562" b="1" spc="-18">
                <a:solidFill>
                  <a:srgbClr val="333333"/>
                </a:solidFill>
                <a:latin typeface="Segoe UI Semibold"/>
                <a:cs typeface="Segoe UI Semibold"/>
              </a:rPr>
              <a:t>30K</a:t>
            </a:r>
            <a:endParaRPr sz="562">
              <a:latin typeface="Segoe UI Semibold"/>
              <a:cs typeface="Segoe UI Semibold"/>
            </a:endParaRPr>
          </a:p>
        </p:txBody>
      </p:sp>
      <p:sp>
        <p:nvSpPr>
          <p:cNvPr id="14" name="object 14"/>
          <p:cNvSpPr txBox="1"/>
          <p:nvPr/>
        </p:nvSpPr>
        <p:spPr>
          <a:xfrm>
            <a:off x="7985373" y="1265305"/>
            <a:ext cx="141089" cy="95516"/>
          </a:xfrm>
          <a:prstGeom prst="rect">
            <a:avLst/>
          </a:prstGeom>
        </p:spPr>
        <p:txBody>
          <a:bodyPr vert="horz" wrap="square" lIns="0" tIns="8930" rIns="0" bIns="0" rtlCol="0">
            <a:spAutoFit/>
          </a:bodyPr>
          <a:lstStyle/>
          <a:p>
            <a:pPr marL="8929">
              <a:spcBef>
                <a:spcPts val="70"/>
              </a:spcBef>
            </a:pPr>
            <a:r>
              <a:rPr sz="562" b="1" spc="-18">
                <a:solidFill>
                  <a:srgbClr val="333333"/>
                </a:solidFill>
                <a:latin typeface="Segoe UI Semibold"/>
                <a:cs typeface="Segoe UI Semibold"/>
              </a:rPr>
              <a:t>35K</a:t>
            </a:r>
            <a:endParaRPr sz="562">
              <a:latin typeface="Segoe UI Semibold"/>
              <a:cs typeface="Segoe UI Semibold"/>
            </a:endParaRPr>
          </a:p>
        </p:txBody>
      </p:sp>
      <p:sp>
        <p:nvSpPr>
          <p:cNvPr id="15" name="object 15"/>
          <p:cNvSpPr txBox="1"/>
          <p:nvPr/>
        </p:nvSpPr>
        <p:spPr>
          <a:xfrm>
            <a:off x="893701" y="4111643"/>
            <a:ext cx="117872" cy="95516"/>
          </a:xfrm>
          <a:prstGeom prst="rect">
            <a:avLst/>
          </a:prstGeom>
        </p:spPr>
        <p:txBody>
          <a:bodyPr vert="horz" wrap="square" lIns="0" tIns="8930" rIns="0" bIns="0" rtlCol="0">
            <a:spAutoFit/>
          </a:bodyPr>
          <a:lstStyle/>
          <a:p>
            <a:pPr marL="8929">
              <a:spcBef>
                <a:spcPts val="70"/>
              </a:spcBef>
            </a:pPr>
            <a:r>
              <a:rPr sz="562" b="1" spc="-18">
                <a:solidFill>
                  <a:srgbClr val="252423"/>
                </a:solidFill>
                <a:latin typeface="Segoe UI Semibold"/>
                <a:cs typeface="Segoe UI Semibold"/>
              </a:rPr>
              <a:t>0%</a:t>
            </a:r>
            <a:endParaRPr sz="562">
              <a:latin typeface="Segoe UI Semibold"/>
              <a:cs typeface="Segoe UI Semibold"/>
            </a:endParaRPr>
          </a:p>
        </p:txBody>
      </p:sp>
      <p:sp>
        <p:nvSpPr>
          <p:cNvPr id="16" name="object 16"/>
          <p:cNvSpPr txBox="1"/>
          <p:nvPr/>
        </p:nvSpPr>
        <p:spPr>
          <a:xfrm>
            <a:off x="904689" y="3417414"/>
            <a:ext cx="106710" cy="95516"/>
          </a:xfrm>
          <a:prstGeom prst="rect">
            <a:avLst/>
          </a:prstGeom>
        </p:spPr>
        <p:txBody>
          <a:bodyPr vert="horz" wrap="square" lIns="0" tIns="8930" rIns="0" bIns="0" rtlCol="0">
            <a:spAutoFit/>
          </a:bodyPr>
          <a:lstStyle/>
          <a:p>
            <a:pPr marL="8929">
              <a:spcBef>
                <a:spcPts val="70"/>
              </a:spcBef>
            </a:pPr>
            <a:r>
              <a:rPr sz="562" b="1" spc="-18">
                <a:solidFill>
                  <a:srgbClr val="252423"/>
                </a:solidFill>
                <a:latin typeface="Segoe UI Semibold"/>
                <a:cs typeface="Segoe UI Semibold"/>
              </a:rPr>
              <a:t>1%</a:t>
            </a:r>
            <a:endParaRPr sz="562">
              <a:latin typeface="Segoe UI Semibold"/>
              <a:cs typeface="Segoe UI Semibold"/>
            </a:endParaRPr>
          </a:p>
        </p:txBody>
      </p:sp>
      <p:sp>
        <p:nvSpPr>
          <p:cNvPr id="17" name="object 17"/>
          <p:cNvSpPr txBox="1"/>
          <p:nvPr/>
        </p:nvSpPr>
        <p:spPr>
          <a:xfrm>
            <a:off x="893701" y="2723185"/>
            <a:ext cx="117872" cy="95516"/>
          </a:xfrm>
          <a:prstGeom prst="rect">
            <a:avLst/>
          </a:prstGeom>
        </p:spPr>
        <p:txBody>
          <a:bodyPr vert="horz" wrap="square" lIns="0" tIns="8930" rIns="0" bIns="0" rtlCol="0">
            <a:spAutoFit/>
          </a:bodyPr>
          <a:lstStyle/>
          <a:p>
            <a:pPr marL="8929">
              <a:spcBef>
                <a:spcPts val="70"/>
              </a:spcBef>
            </a:pPr>
            <a:r>
              <a:rPr sz="562" b="1" spc="-18">
                <a:solidFill>
                  <a:srgbClr val="252423"/>
                </a:solidFill>
                <a:latin typeface="Segoe UI Semibold"/>
                <a:cs typeface="Segoe UI Semibold"/>
              </a:rPr>
              <a:t>2%</a:t>
            </a:r>
            <a:endParaRPr sz="562">
              <a:latin typeface="Segoe UI Semibold"/>
              <a:cs typeface="Segoe UI Semibold"/>
            </a:endParaRPr>
          </a:p>
        </p:txBody>
      </p:sp>
      <p:sp>
        <p:nvSpPr>
          <p:cNvPr id="18" name="object 18"/>
          <p:cNvSpPr txBox="1"/>
          <p:nvPr/>
        </p:nvSpPr>
        <p:spPr>
          <a:xfrm>
            <a:off x="893701" y="2028956"/>
            <a:ext cx="117872" cy="95516"/>
          </a:xfrm>
          <a:prstGeom prst="rect">
            <a:avLst/>
          </a:prstGeom>
        </p:spPr>
        <p:txBody>
          <a:bodyPr vert="horz" wrap="square" lIns="0" tIns="8930" rIns="0" bIns="0" rtlCol="0">
            <a:spAutoFit/>
          </a:bodyPr>
          <a:lstStyle/>
          <a:p>
            <a:pPr marL="8929">
              <a:spcBef>
                <a:spcPts val="70"/>
              </a:spcBef>
            </a:pPr>
            <a:r>
              <a:rPr sz="562" b="1" spc="-18">
                <a:solidFill>
                  <a:srgbClr val="252423"/>
                </a:solidFill>
                <a:latin typeface="Segoe UI Semibold"/>
                <a:cs typeface="Segoe UI Semibold"/>
              </a:rPr>
              <a:t>3%</a:t>
            </a:r>
            <a:endParaRPr sz="562">
              <a:latin typeface="Segoe UI Semibold"/>
              <a:cs typeface="Segoe UI Semibold"/>
            </a:endParaRPr>
          </a:p>
        </p:txBody>
      </p:sp>
      <p:sp>
        <p:nvSpPr>
          <p:cNvPr id="19" name="object 19"/>
          <p:cNvSpPr txBox="1"/>
          <p:nvPr/>
        </p:nvSpPr>
        <p:spPr>
          <a:xfrm>
            <a:off x="892237" y="1334728"/>
            <a:ext cx="119211" cy="95516"/>
          </a:xfrm>
          <a:prstGeom prst="rect">
            <a:avLst/>
          </a:prstGeom>
        </p:spPr>
        <p:txBody>
          <a:bodyPr vert="horz" wrap="square" lIns="0" tIns="8930" rIns="0" bIns="0" rtlCol="0">
            <a:spAutoFit/>
          </a:bodyPr>
          <a:lstStyle/>
          <a:p>
            <a:pPr marL="8929">
              <a:spcBef>
                <a:spcPts val="70"/>
              </a:spcBef>
            </a:pPr>
            <a:r>
              <a:rPr sz="562" b="1" spc="-18">
                <a:solidFill>
                  <a:srgbClr val="252423"/>
                </a:solidFill>
                <a:latin typeface="Segoe UI Semibold"/>
                <a:cs typeface="Segoe UI Semibold"/>
              </a:rPr>
              <a:t>4%</a:t>
            </a:r>
            <a:endParaRPr sz="562">
              <a:latin typeface="Segoe UI Semibold"/>
              <a:cs typeface="Segoe UI Semibold"/>
            </a:endParaRPr>
          </a:p>
        </p:txBody>
      </p:sp>
      <p:sp>
        <p:nvSpPr>
          <p:cNvPr id="20" name="object 20"/>
          <p:cNvSpPr txBox="1"/>
          <p:nvPr/>
        </p:nvSpPr>
        <p:spPr>
          <a:xfrm>
            <a:off x="8160688" y="2028956"/>
            <a:ext cx="108171" cy="1027498"/>
          </a:xfrm>
          <a:prstGeom prst="rect">
            <a:avLst/>
          </a:prstGeom>
        </p:spPr>
        <p:txBody>
          <a:bodyPr vert="vert270" wrap="square" lIns="0" tIns="15627" rIns="0" bIns="0" rtlCol="0">
            <a:spAutoFit/>
          </a:bodyPr>
          <a:lstStyle/>
          <a:p>
            <a:pPr marL="8929">
              <a:spcBef>
                <a:spcPts val="123"/>
              </a:spcBef>
            </a:pPr>
            <a:r>
              <a:rPr sz="703" b="1" spc="-7">
                <a:solidFill>
                  <a:srgbClr val="333333"/>
                </a:solidFill>
                <a:latin typeface="Segoe UI Semibold"/>
                <a:cs typeface="Segoe UI Semibold"/>
              </a:rPr>
              <a:t>Total</a:t>
            </a:r>
            <a:r>
              <a:rPr sz="703" b="1" spc="-46">
                <a:solidFill>
                  <a:srgbClr val="333333"/>
                </a:solidFill>
                <a:latin typeface="Segoe UI Semibold"/>
                <a:cs typeface="Segoe UI Semibold"/>
              </a:rPr>
              <a:t> </a:t>
            </a:r>
            <a:r>
              <a:rPr sz="703" b="1" spc="-7">
                <a:solidFill>
                  <a:srgbClr val="333333"/>
                </a:solidFill>
                <a:latin typeface="Segoe UI Semibold"/>
                <a:cs typeface="Segoe UI Semibold"/>
              </a:rPr>
              <a:t>Vacancies</a:t>
            </a:r>
            <a:endParaRPr sz="703">
              <a:latin typeface="Segoe UI Semibold"/>
              <a:cs typeface="Segoe UI Semibold"/>
            </a:endParaRPr>
          </a:p>
        </p:txBody>
      </p:sp>
      <p:sp>
        <p:nvSpPr>
          <p:cNvPr id="21" name="object 21"/>
          <p:cNvSpPr txBox="1"/>
          <p:nvPr/>
        </p:nvSpPr>
        <p:spPr>
          <a:xfrm>
            <a:off x="705173" y="2157980"/>
            <a:ext cx="108171" cy="859141"/>
          </a:xfrm>
          <a:prstGeom prst="rect">
            <a:avLst/>
          </a:prstGeom>
        </p:spPr>
        <p:txBody>
          <a:bodyPr vert="vert270" wrap="square" lIns="0" tIns="15627" rIns="0" bIns="0" rtlCol="0">
            <a:spAutoFit/>
          </a:bodyPr>
          <a:lstStyle/>
          <a:p>
            <a:pPr marL="8929">
              <a:spcBef>
                <a:spcPts val="123"/>
              </a:spcBef>
            </a:pPr>
            <a:r>
              <a:rPr sz="703" b="1" spc="-7">
                <a:solidFill>
                  <a:srgbClr val="252423"/>
                </a:solidFill>
                <a:latin typeface="Segoe UI Semibold"/>
                <a:cs typeface="Segoe UI Semibold"/>
              </a:rPr>
              <a:t>Vacancy </a:t>
            </a:r>
            <a:r>
              <a:rPr sz="703" b="1" spc="-14">
                <a:solidFill>
                  <a:srgbClr val="252423"/>
                </a:solidFill>
                <a:latin typeface="Segoe UI Semibold"/>
                <a:cs typeface="Segoe UI Semibold"/>
              </a:rPr>
              <a:t>Rate</a:t>
            </a:r>
            <a:endParaRPr sz="703">
              <a:latin typeface="Segoe UI Semibold"/>
              <a:cs typeface="Segoe UI Semibold"/>
            </a:endParaRPr>
          </a:p>
        </p:txBody>
      </p:sp>
      <p:sp>
        <p:nvSpPr>
          <p:cNvPr id="22" name="object 22"/>
          <p:cNvSpPr txBox="1"/>
          <p:nvPr/>
        </p:nvSpPr>
        <p:spPr>
          <a:xfrm>
            <a:off x="1001445" y="4183559"/>
            <a:ext cx="185738" cy="106416"/>
          </a:xfrm>
          <a:prstGeom prst="rect">
            <a:avLst/>
          </a:prstGeom>
        </p:spPr>
        <p:txBody>
          <a:bodyPr vert="horz" wrap="square" lIns="0" tIns="8930" rIns="0" bIns="0" rtlCol="0">
            <a:spAutoFit/>
          </a:bodyPr>
          <a:lstStyle/>
          <a:p>
            <a:pPr marL="8929">
              <a:spcBef>
                <a:spcPts val="70"/>
              </a:spcBef>
            </a:pPr>
            <a:r>
              <a:rPr sz="633" b="1" spc="-14">
                <a:solidFill>
                  <a:srgbClr val="333333"/>
                </a:solidFill>
                <a:latin typeface="Segoe UI Semibold"/>
                <a:cs typeface="Segoe UI Semibold"/>
              </a:rPr>
              <a:t>2014</a:t>
            </a:r>
            <a:endParaRPr sz="633">
              <a:latin typeface="Segoe UI Semibold"/>
              <a:cs typeface="Segoe UI Semibold"/>
            </a:endParaRPr>
          </a:p>
        </p:txBody>
      </p:sp>
      <p:sp>
        <p:nvSpPr>
          <p:cNvPr id="23" name="object 23"/>
          <p:cNvSpPr txBox="1"/>
          <p:nvPr/>
        </p:nvSpPr>
        <p:spPr>
          <a:xfrm>
            <a:off x="2411462" y="4183559"/>
            <a:ext cx="184398" cy="106416"/>
          </a:xfrm>
          <a:prstGeom prst="rect">
            <a:avLst/>
          </a:prstGeom>
        </p:spPr>
        <p:txBody>
          <a:bodyPr vert="horz" wrap="square" lIns="0" tIns="8930" rIns="0" bIns="0" rtlCol="0">
            <a:spAutoFit/>
          </a:bodyPr>
          <a:lstStyle/>
          <a:p>
            <a:pPr marL="8929">
              <a:spcBef>
                <a:spcPts val="70"/>
              </a:spcBef>
            </a:pPr>
            <a:r>
              <a:rPr sz="633" b="1" spc="-14">
                <a:solidFill>
                  <a:srgbClr val="333333"/>
                </a:solidFill>
                <a:latin typeface="Segoe UI Semibold"/>
                <a:cs typeface="Segoe UI Semibold"/>
              </a:rPr>
              <a:t>2016</a:t>
            </a:r>
            <a:endParaRPr sz="633">
              <a:latin typeface="Segoe UI Semibold"/>
              <a:cs typeface="Segoe UI Semibold"/>
            </a:endParaRPr>
          </a:p>
        </p:txBody>
      </p:sp>
      <p:sp>
        <p:nvSpPr>
          <p:cNvPr id="24" name="object 24"/>
          <p:cNvSpPr txBox="1"/>
          <p:nvPr/>
        </p:nvSpPr>
        <p:spPr>
          <a:xfrm>
            <a:off x="3822781" y="4183559"/>
            <a:ext cx="184398" cy="106416"/>
          </a:xfrm>
          <a:prstGeom prst="rect">
            <a:avLst/>
          </a:prstGeom>
        </p:spPr>
        <p:txBody>
          <a:bodyPr vert="horz" wrap="square" lIns="0" tIns="8930" rIns="0" bIns="0" rtlCol="0">
            <a:spAutoFit/>
          </a:bodyPr>
          <a:lstStyle/>
          <a:p>
            <a:pPr marL="8929">
              <a:spcBef>
                <a:spcPts val="70"/>
              </a:spcBef>
            </a:pPr>
            <a:r>
              <a:rPr sz="633" b="1" spc="-14">
                <a:solidFill>
                  <a:srgbClr val="333333"/>
                </a:solidFill>
                <a:latin typeface="Segoe UI Semibold"/>
                <a:cs typeface="Segoe UI Semibold"/>
              </a:rPr>
              <a:t>2018</a:t>
            </a:r>
            <a:endParaRPr sz="633">
              <a:latin typeface="Segoe UI Semibold"/>
              <a:cs typeface="Segoe UI Semibold"/>
            </a:endParaRPr>
          </a:p>
        </p:txBody>
      </p:sp>
      <p:sp>
        <p:nvSpPr>
          <p:cNvPr id="25" name="object 25"/>
          <p:cNvSpPr txBox="1"/>
          <p:nvPr/>
        </p:nvSpPr>
        <p:spPr>
          <a:xfrm>
            <a:off x="5225891" y="4183559"/>
            <a:ext cx="196453" cy="106416"/>
          </a:xfrm>
          <a:prstGeom prst="rect">
            <a:avLst/>
          </a:prstGeom>
        </p:spPr>
        <p:txBody>
          <a:bodyPr vert="horz" wrap="square" lIns="0" tIns="8930" rIns="0" bIns="0" rtlCol="0">
            <a:spAutoFit/>
          </a:bodyPr>
          <a:lstStyle/>
          <a:p>
            <a:pPr marL="8929">
              <a:spcBef>
                <a:spcPts val="70"/>
              </a:spcBef>
            </a:pPr>
            <a:r>
              <a:rPr sz="633" b="1" spc="-14">
                <a:solidFill>
                  <a:srgbClr val="333333"/>
                </a:solidFill>
                <a:latin typeface="Segoe UI Semibold"/>
                <a:cs typeface="Segoe UI Semibold"/>
              </a:rPr>
              <a:t>2020</a:t>
            </a:r>
            <a:endParaRPr sz="633">
              <a:latin typeface="Segoe UI Semibold"/>
              <a:cs typeface="Segoe UI Semibold"/>
            </a:endParaRPr>
          </a:p>
        </p:txBody>
      </p:sp>
      <p:sp>
        <p:nvSpPr>
          <p:cNvPr id="26" name="object 26"/>
          <p:cNvSpPr txBox="1"/>
          <p:nvPr/>
        </p:nvSpPr>
        <p:spPr>
          <a:xfrm>
            <a:off x="6637105" y="4183559"/>
            <a:ext cx="196453" cy="106416"/>
          </a:xfrm>
          <a:prstGeom prst="rect">
            <a:avLst/>
          </a:prstGeom>
        </p:spPr>
        <p:txBody>
          <a:bodyPr vert="horz" wrap="square" lIns="0" tIns="8930" rIns="0" bIns="0" rtlCol="0">
            <a:spAutoFit/>
          </a:bodyPr>
          <a:lstStyle/>
          <a:p>
            <a:pPr marL="8929">
              <a:spcBef>
                <a:spcPts val="70"/>
              </a:spcBef>
            </a:pPr>
            <a:r>
              <a:rPr sz="633" b="1" spc="-14">
                <a:solidFill>
                  <a:srgbClr val="333333"/>
                </a:solidFill>
                <a:latin typeface="Segoe UI Semibold"/>
                <a:cs typeface="Segoe UI Semibold"/>
              </a:rPr>
              <a:t>2022</a:t>
            </a:r>
            <a:endParaRPr sz="633">
              <a:latin typeface="Segoe UI Semibold"/>
              <a:cs typeface="Segoe UI Semibold"/>
            </a:endParaRPr>
          </a:p>
        </p:txBody>
      </p:sp>
      <p:grpSp>
        <p:nvGrpSpPr>
          <p:cNvPr id="27" name="object 27"/>
          <p:cNvGrpSpPr/>
          <p:nvPr/>
        </p:nvGrpSpPr>
        <p:grpSpPr>
          <a:xfrm>
            <a:off x="1042541" y="1309316"/>
            <a:ext cx="6911578" cy="2856606"/>
            <a:chOff x="1304925" y="1862137"/>
            <a:chExt cx="9829800" cy="4062729"/>
          </a:xfrm>
        </p:grpSpPr>
        <p:sp>
          <p:nvSpPr>
            <p:cNvPr id="28" name="object 28"/>
            <p:cNvSpPr/>
            <p:nvPr/>
          </p:nvSpPr>
          <p:spPr>
            <a:xfrm>
              <a:off x="1343025" y="4448962"/>
              <a:ext cx="5909945" cy="1475740"/>
            </a:xfrm>
            <a:custGeom>
              <a:avLst/>
              <a:gdLst/>
              <a:ahLst/>
              <a:cxnLst/>
              <a:rect l="l" t="t" r="r" b="b"/>
              <a:pathLst>
                <a:path w="5909945" h="1475739">
                  <a:moveTo>
                    <a:pt x="61493" y="655789"/>
                  </a:moveTo>
                  <a:lnTo>
                    <a:pt x="0" y="655789"/>
                  </a:lnTo>
                  <a:lnTo>
                    <a:pt x="0" y="1475600"/>
                  </a:lnTo>
                  <a:lnTo>
                    <a:pt x="61493" y="1475600"/>
                  </a:lnTo>
                  <a:lnTo>
                    <a:pt x="61493" y="655789"/>
                  </a:lnTo>
                  <a:close/>
                </a:path>
                <a:path w="5909945" h="1475739">
                  <a:moveTo>
                    <a:pt x="146608" y="732586"/>
                  </a:moveTo>
                  <a:lnTo>
                    <a:pt x="85102" y="732586"/>
                  </a:lnTo>
                  <a:lnTo>
                    <a:pt x="85102" y="1475600"/>
                  </a:lnTo>
                  <a:lnTo>
                    <a:pt x="146608" y="1475600"/>
                  </a:lnTo>
                  <a:lnTo>
                    <a:pt x="146608" y="732586"/>
                  </a:lnTo>
                  <a:close/>
                </a:path>
                <a:path w="5909945" h="1475739">
                  <a:moveTo>
                    <a:pt x="223494" y="769721"/>
                  </a:moveTo>
                  <a:lnTo>
                    <a:pt x="161988" y="769721"/>
                  </a:lnTo>
                  <a:lnTo>
                    <a:pt x="161988" y="1475600"/>
                  </a:lnTo>
                  <a:lnTo>
                    <a:pt x="223494" y="1475600"/>
                  </a:lnTo>
                  <a:lnTo>
                    <a:pt x="223494" y="769721"/>
                  </a:lnTo>
                  <a:close/>
                </a:path>
                <a:path w="5909945" h="1475739">
                  <a:moveTo>
                    <a:pt x="308597" y="675690"/>
                  </a:moveTo>
                  <a:lnTo>
                    <a:pt x="247103" y="675690"/>
                  </a:lnTo>
                  <a:lnTo>
                    <a:pt x="247103" y="1475600"/>
                  </a:lnTo>
                  <a:lnTo>
                    <a:pt x="308597" y="1475600"/>
                  </a:lnTo>
                  <a:lnTo>
                    <a:pt x="308597" y="675690"/>
                  </a:lnTo>
                  <a:close/>
                </a:path>
                <a:path w="5909945" h="1475739">
                  <a:moveTo>
                    <a:pt x="390969" y="685279"/>
                  </a:moveTo>
                  <a:lnTo>
                    <a:pt x="329476" y="685279"/>
                  </a:lnTo>
                  <a:lnTo>
                    <a:pt x="329476" y="1475600"/>
                  </a:lnTo>
                  <a:lnTo>
                    <a:pt x="390969" y="1475600"/>
                  </a:lnTo>
                  <a:lnTo>
                    <a:pt x="390969" y="685279"/>
                  </a:lnTo>
                  <a:close/>
                </a:path>
                <a:path w="5909945" h="1475739">
                  <a:moveTo>
                    <a:pt x="476084" y="647573"/>
                  </a:moveTo>
                  <a:lnTo>
                    <a:pt x="414578" y="647573"/>
                  </a:lnTo>
                  <a:lnTo>
                    <a:pt x="414578" y="1475600"/>
                  </a:lnTo>
                  <a:lnTo>
                    <a:pt x="476084" y="1475600"/>
                  </a:lnTo>
                  <a:lnTo>
                    <a:pt x="476084" y="647573"/>
                  </a:lnTo>
                  <a:close/>
                </a:path>
                <a:path w="5909945" h="1475739">
                  <a:moveTo>
                    <a:pt x="558457" y="649897"/>
                  </a:moveTo>
                  <a:lnTo>
                    <a:pt x="496951" y="649897"/>
                  </a:lnTo>
                  <a:lnTo>
                    <a:pt x="496951" y="1475600"/>
                  </a:lnTo>
                  <a:lnTo>
                    <a:pt x="558457" y="1475600"/>
                  </a:lnTo>
                  <a:lnTo>
                    <a:pt x="558457" y="649897"/>
                  </a:lnTo>
                  <a:close/>
                </a:path>
                <a:path w="5909945" h="1475739">
                  <a:moveTo>
                    <a:pt x="643572" y="651167"/>
                  </a:moveTo>
                  <a:lnTo>
                    <a:pt x="582066" y="651167"/>
                  </a:lnTo>
                  <a:lnTo>
                    <a:pt x="582066" y="1475600"/>
                  </a:lnTo>
                  <a:lnTo>
                    <a:pt x="643572" y="1475600"/>
                  </a:lnTo>
                  <a:lnTo>
                    <a:pt x="643572" y="651167"/>
                  </a:lnTo>
                  <a:close/>
                </a:path>
                <a:path w="5909945" h="1475739">
                  <a:moveTo>
                    <a:pt x="728687" y="693039"/>
                  </a:moveTo>
                  <a:lnTo>
                    <a:pt x="667181" y="693039"/>
                  </a:lnTo>
                  <a:lnTo>
                    <a:pt x="667181" y="1475600"/>
                  </a:lnTo>
                  <a:lnTo>
                    <a:pt x="728687" y="1475600"/>
                  </a:lnTo>
                  <a:lnTo>
                    <a:pt x="728687" y="693039"/>
                  </a:lnTo>
                  <a:close/>
                </a:path>
                <a:path w="5909945" h="1475739">
                  <a:moveTo>
                    <a:pt x="811060" y="693953"/>
                  </a:moveTo>
                  <a:lnTo>
                    <a:pt x="749554" y="693953"/>
                  </a:lnTo>
                  <a:lnTo>
                    <a:pt x="749554" y="1475600"/>
                  </a:lnTo>
                  <a:lnTo>
                    <a:pt x="811060" y="1475600"/>
                  </a:lnTo>
                  <a:lnTo>
                    <a:pt x="811060" y="693953"/>
                  </a:lnTo>
                  <a:close/>
                </a:path>
                <a:path w="5909945" h="1475739">
                  <a:moveTo>
                    <a:pt x="896175" y="615315"/>
                  </a:moveTo>
                  <a:lnTo>
                    <a:pt x="834669" y="615315"/>
                  </a:lnTo>
                  <a:lnTo>
                    <a:pt x="834669" y="1475600"/>
                  </a:lnTo>
                  <a:lnTo>
                    <a:pt x="896175" y="1475600"/>
                  </a:lnTo>
                  <a:lnTo>
                    <a:pt x="896175" y="615315"/>
                  </a:lnTo>
                  <a:close/>
                </a:path>
                <a:path w="5909945" h="1475739">
                  <a:moveTo>
                    <a:pt x="978535" y="515835"/>
                  </a:moveTo>
                  <a:lnTo>
                    <a:pt x="917041" y="515835"/>
                  </a:lnTo>
                  <a:lnTo>
                    <a:pt x="917041" y="1475600"/>
                  </a:lnTo>
                  <a:lnTo>
                    <a:pt x="978535" y="1475600"/>
                  </a:lnTo>
                  <a:lnTo>
                    <a:pt x="978535" y="515835"/>
                  </a:lnTo>
                  <a:close/>
                </a:path>
                <a:path w="5909945" h="1475739">
                  <a:moveTo>
                    <a:pt x="1063650" y="612990"/>
                  </a:moveTo>
                  <a:lnTo>
                    <a:pt x="1002157" y="612990"/>
                  </a:lnTo>
                  <a:lnTo>
                    <a:pt x="1002157" y="1475600"/>
                  </a:lnTo>
                  <a:lnTo>
                    <a:pt x="1063650" y="1475600"/>
                  </a:lnTo>
                  <a:lnTo>
                    <a:pt x="1063650" y="612990"/>
                  </a:lnTo>
                  <a:close/>
                </a:path>
                <a:path w="5909945" h="1475739">
                  <a:moveTo>
                    <a:pt x="1148765" y="664235"/>
                  </a:moveTo>
                  <a:lnTo>
                    <a:pt x="1087259" y="664235"/>
                  </a:lnTo>
                  <a:lnTo>
                    <a:pt x="1087259" y="1475600"/>
                  </a:lnTo>
                  <a:lnTo>
                    <a:pt x="1148765" y="1475600"/>
                  </a:lnTo>
                  <a:lnTo>
                    <a:pt x="1148765" y="664235"/>
                  </a:lnTo>
                  <a:close/>
                </a:path>
                <a:path w="5909945" h="1475739">
                  <a:moveTo>
                    <a:pt x="1225651" y="699046"/>
                  </a:moveTo>
                  <a:lnTo>
                    <a:pt x="1164145" y="699046"/>
                  </a:lnTo>
                  <a:lnTo>
                    <a:pt x="1164145" y="1475600"/>
                  </a:lnTo>
                  <a:lnTo>
                    <a:pt x="1225651" y="1475600"/>
                  </a:lnTo>
                  <a:lnTo>
                    <a:pt x="1225651" y="699046"/>
                  </a:lnTo>
                  <a:close/>
                </a:path>
                <a:path w="5909945" h="1475739">
                  <a:moveTo>
                    <a:pt x="1310767" y="647458"/>
                  </a:moveTo>
                  <a:lnTo>
                    <a:pt x="1249260" y="647458"/>
                  </a:lnTo>
                  <a:lnTo>
                    <a:pt x="1249260" y="1475600"/>
                  </a:lnTo>
                  <a:lnTo>
                    <a:pt x="1310767" y="1475600"/>
                  </a:lnTo>
                  <a:lnTo>
                    <a:pt x="1310767" y="647458"/>
                  </a:lnTo>
                  <a:close/>
                </a:path>
                <a:path w="5909945" h="1475739">
                  <a:moveTo>
                    <a:pt x="1393126" y="590677"/>
                  </a:moveTo>
                  <a:lnTo>
                    <a:pt x="1331633" y="590677"/>
                  </a:lnTo>
                  <a:lnTo>
                    <a:pt x="1331633" y="1475600"/>
                  </a:lnTo>
                  <a:lnTo>
                    <a:pt x="1393126" y="1475600"/>
                  </a:lnTo>
                  <a:lnTo>
                    <a:pt x="1393126" y="590677"/>
                  </a:lnTo>
                  <a:close/>
                </a:path>
                <a:path w="5909945" h="1475739">
                  <a:moveTo>
                    <a:pt x="1478241" y="545223"/>
                  </a:moveTo>
                  <a:lnTo>
                    <a:pt x="1416748" y="545223"/>
                  </a:lnTo>
                  <a:lnTo>
                    <a:pt x="1416748" y="1475600"/>
                  </a:lnTo>
                  <a:lnTo>
                    <a:pt x="1478241" y="1475600"/>
                  </a:lnTo>
                  <a:lnTo>
                    <a:pt x="1478241" y="545223"/>
                  </a:lnTo>
                  <a:close/>
                </a:path>
                <a:path w="5909945" h="1475739">
                  <a:moveTo>
                    <a:pt x="1560614" y="530186"/>
                  </a:moveTo>
                  <a:lnTo>
                    <a:pt x="1499108" y="530186"/>
                  </a:lnTo>
                  <a:lnTo>
                    <a:pt x="1499108" y="1475600"/>
                  </a:lnTo>
                  <a:lnTo>
                    <a:pt x="1560614" y="1475600"/>
                  </a:lnTo>
                  <a:lnTo>
                    <a:pt x="1560614" y="530186"/>
                  </a:lnTo>
                  <a:close/>
                </a:path>
                <a:path w="5909945" h="1475739">
                  <a:moveTo>
                    <a:pt x="1645729" y="521398"/>
                  </a:moveTo>
                  <a:lnTo>
                    <a:pt x="1584223" y="521398"/>
                  </a:lnTo>
                  <a:lnTo>
                    <a:pt x="1584223" y="1475600"/>
                  </a:lnTo>
                  <a:lnTo>
                    <a:pt x="1645729" y="1475600"/>
                  </a:lnTo>
                  <a:lnTo>
                    <a:pt x="1645729" y="521398"/>
                  </a:lnTo>
                  <a:close/>
                </a:path>
                <a:path w="5909945" h="1475739">
                  <a:moveTo>
                    <a:pt x="1730844" y="522554"/>
                  </a:moveTo>
                  <a:lnTo>
                    <a:pt x="1669338" y="522554"/>
                  </a:lnTo>
                  <a:lnTo>
                    <a:pt x="1669338" y="1475600"/>
                  </a:lnTo>
                  <a:lnTo>
                    <a:pt x="1730844" y="1475600"/>
                  </a:lnTo>
                  <a:lnTo>
                    <a:pt x="1730844" y="522554"/>
                  </a:lnTo>
                  <a:close/>
                </a:path>
                <a:path w="5909945" h="1475739">
                  <a:moveTo>
                    <a:pt x="1813217" y="506247"/>
                  </a:moveTo>
                  <a:lnTo>
                    <a:pt x="1751711" y="506247"/>
                  </a:lnTo>
                  <a:lnTo>
                    <a:pt x="1751711" y="1475600"/>
                  </a:lnTo>
                  <a:lnTo>
                    <a:pt x="1813217" y="1475600"/>
                  </a:lnTo>
                  <a:lnTo>
                    <a:pt x="1813217" y="506247"/>
                  </a:lnTo>
                  <a:close/>
                </a:path>
                <a:path w="5909945" h="1475739">
                  <a:moveTo>
                    <a:pt x="1898332" y="515607"/>
                  </a:moveTo>
                  <a:lnTo>
                    <a:pt x="1836826" y="515607"/>
                  </a:lnTo>
                  <a:lnTo>
                    <a:pt x="1836826" y="1475600"/>
                  </a:lnTo>
                  <a:lnTo>
                    <a:pt x="1898332" y="1475600"/>
                  </a:lnTo>
                  <a:lnTo>
                    <a:pt x="1898332" y="515607"/>
                  </a:lnTo>
                  <a:close/>
                </a:path>
                <a:path w="5909945" h="1475739">
                  <a:moveTo>
                    <a:pt x="1980692" y="400875"/>
                  </a:moveTo>
                  <a:lnTo>
                    <a:pt x="1919198" y="400875"/>
                  </a:lnTo>
                  <a:lnTo>
                    <a:pt x="1919198" y="1475600"/>
                  </a:lnTo>
                  <a:lnTo>
                    <a:pt x="1980692" y="1475600"/>
                  </a:lnTo>
                  <a:lnTo>
                    <a:pt x="1980692" y="400875"/>
                  </a:lnTo>
                  <a:close/>
                </a:path>
                <a:path w="5909945" h="1475739">
                  <a:moveTo>
                    <a:pt x="2065807" y="472465"/>
                  </a:moveTo>
                  <a:lnTo>
                    <a:pt x="2004314" y="472465"/>
                  </a:lnTo>
                  <a:lnTo>
                    <a:pt x="2004314" y="1475600"/>
                  </a:lnTo>
                  <a:lnTo>
                    <a:pt x="2065807" y="1475600"/>
                  </a:lnTo>
                  <a:lnTo>
                    <a:pt x="2065807" y="472465"/>
                  </a:lnTo>
                  <a:close/>
                </a:path>
                <a:path w="5909945" h="1475739">
                  <a:moveTo>
                    <a:pt x="2150922" y="534466"/>
                  </a:moveTo>
                  <a:lnTo>
                    <a:pt x="2089429" y="534466"/>
                  </a:lnTo>
                  <a:lnTo>
                    <a:pt x="2089429" y="1475600"/>
                  </a:lnTo>
                  <a:lnTo>
                    <a:pt x="2150922" y="1475600"/>
                  </a:lnTo>
                  <a:lnTo>
                    <a:pt x="2150922" y="534466"/>
                  </a:lnTo>
                  <a:close/>
                </a:path>
                <a:path w="5909945" h="1475739">
                  <a:moveTo>
                    <a:pt x="2230551" y="520928"/>
                  </a:moveTo>
                  <a:lnTo>
                    <a:pt x="2169045" y="520928"/>
                  </a:lnTo>
                  <a:lnTo>
                    <a:pt x="2169045" y="1475600"/>
                  </a:lnTo>
                  <a:lnTo>
                    <a:pt x="2230551" y="1475600"/>
                  </a:lnTo>
                  <a:lnTo>
                    <a:pt x="2230551" y="520928"/>
                  </a:lnTo>
                  <a:close/>
                </a:path>
                <a:path w="5909945" h="1475739">
                  <a:moveTo>
                    <a:pt x="2315667" y="421919"/>
                  </a:moveTo>
                  <a:lnTo>
                    <a:pt x="2254161" y="421919"/>
                  </a:lnTo>
                  <a:lnTo>
                    <a:pt x="2254161" y="1475600"/>
                  </a:lnTo>
                  <a:lnTo>
                    <a:pt x="2315667" y="1475600"/>
                  </a:lnTo>
                  <a:lnTo>
                    <a:pt x="2315667" y="421919"/>
                  </a:lnTo>
                  <a:close/>
                </a:path>
                <a:path w="5909945" h="1475739">
                  <a:moveTo>
                    <a:pt x="2398026" y="451065"/>
                  </a:moveTo>
                  <a:lnTo>
                    <a:pt x="2336533" y="451065"/>
                  </a:lnTo>
                  <a:lnTo>
                    <a:pt x="2336533" y="1475600"/>
                  </a:lnTo>
                  <a:lnTo>
                    <a:pt x="2398026" y="1475600"/>
                  </a:lnTo>
                  <a:lnTo>
                    <a:pt x="2398026" y="451065"/>
                  </a:lnTo>
                  <a:close/>
                </a:path>
                <a:path w="5909945" h="1475739">
                  <a:moveTo>
                    <a:pt x="2483142" y="408965"/>
                  </a:moveTo>
                  <a:lnTo>
                    <a:pt x="2421648" y="408965"/>
                  </a:lnTo>
                  <a:lnTo>
                    <a:pt x="2421648" y="1475600"/>
                  </a:lnTo>
                  <a:lnTo>
                    <a:pt x="2483142" y="1475600"/>
                  </a:lnTo>
                  <a:lnTo>
                    <a:pt x="2483142" y="408965"/>
                  </a:lnTo>
                  <a:close/>
                </a:path>
                <a:path w="5909945" h="1475739">
                  <a:moveTo>
                    <a:pt x="2565514" y="365709"/>
                  </a:moveTo>
                  <a:lnTo>
                    <a:pt x="2504008" y="365709"/>
                  </a:lnTo>
                  <a:lnTo>
                    <a:pt x="2504008" y="1475600"/>
                  </a:lnTo>
                  <a:lnTo>
                    <a:pt x="2565514" y="1475600"/>
                  </a:lnTo>
                  <a:lnTo>
                    <a:pt x="2565514" y="365709"/>
                  </a:lnTo>
                  <a:close/>
                </a:path>
                <a:path w="5909945" h="1475739">
                  <a:moveTo>
                    <a:pt x="2650629" y="439737"/>
                  </a:moveTo>
                  <a:lnTo>
                    <a:pt x="2589123" y="439737"/>
                  </a:lnTo>
                  <a:lnTo>
                    <a:pt x="2589123" y="1475600"/>
                  </a:lnTo>
                  <a:lnTo>
                    <a:pt x="2650629" y="1475600"/>
                  </a:lnTo>
                  <a:lnTo>
                    <a:pt x="2650629" y="439737"/>
                  </a:lnTo>
                  <a:close/>
                </a:path>
                <a:path w="5909945" h="1475739">
                  <a:moveTo>
                    <a:pt x="2735745" y="328129"/>
                  </a:moveTo>
                  <a:lnTo>
                    <a:pt x="2674239" y="328129"/>
                  </a:lnTo>
                  <a:lnTo>
                    <a:pt x="2674239" y="1475600"/>
                  </a:lnTo>
                  <a:lnTo>
                    <a:pt x="2735745" y="1475600"/>
                  </a:lnTo>
                  <a:lnTo>
                    <a:pt x="2735745" y="328129"/>
                  </a:lnTo>
                  <a:close/>
                </a:path>
                <a:path w="5909945" h="1475739">
                  <a:moveTo>
                    <a:pt x="2818117" y="300824"/>
                  </a:moveTo>
                  <a:lnTo>
                    <a:pt x="2756611" y="300824"/>
                  </a:lnTo>
                  <a:lnTo>
                    <a:pt x="2756611" y="1475600"/>
                  </a:lnTo>
                  <a:lnTo>
                    <a:pt x="2818117" y="1475600"/>
                  </a:lnTo>
                  <a:lnTo>
                    <a:pt x="2818117" y="300824"/>
                  </a:lnTo>
                  <a:close/>
                </a:path>
                <a:path w="5909945" h="1475739">
                  <a:moveTo>
                    <a:pt x="2903232" y="179844"/>
                  </a:moveTo>
                  <a:lnTo>
                    <a:pt x="2841726" y="179844"/>
                  </a:lnTo>
                  <a:lnTo>
                    <a:pt x="2841726" y="1475600"/>
                  </a:lnTo>
                  <a:lnTo>
                    <a:pt x="2903232" y="1475600"/>
                  </a:lnTo>
                  <a:lnTo>
                    <a:pt x="2903232" y="179844"/>
                  </a:lnTo>
                  <a:close/>
                </a:path>
                <a:path w="5909945" h="1475739">
                  <a:moveTo>
                    <a:pt x="2985605" y="0"/>
                  </a:moveTo>
                  <a:lnTo>
                    <a:pt x="2924098" y="0"/>
                  </a:lnTo>
                  <a:lnTo>
                    <a:pt x="2924098" y="1475600"/>
                  </a:lnTo>
                  <a:lnTo>
                    <a:pt x="2985605" y="1475600"/>
                  </a:lnTo>
                  <a:lnTo>
                    <a:pt x="2985605" y="0"/>
                  </a:lnTo>
                  <a:close/>
                </a:path>
                <a:path w="5909945" h="1475739">
                  <a:moveTo>
                    <a:pt x="3070707" y="167005"/>
                  </a:moveTo>
                  <a:lnTo>
                    <a:pt x="3009214" y="167005"/>
                  </a:lnTo>
                  <a:lnTo>
                    <a:pt x="3009214" y="1475600"/>
                  </a:lnTo>
                  <a:lnTo>
                    <a:pt x="3070707" y="1475600"/>
                  </a:lnTo>
                  <a:lnTo>
                    <a:pt x="3070707" y="167005"/>
                  </a:lnTo>
                  <a:close/>
                </a:path>
                <a:path w="5909945" h="1475739">
                  <a:moveTo>
                    <a:pt x="3155823" y="157403"/>
                  </a:moveTo>
                  <a:lnTo>
                    <a:pt x="3094329" y="157403"/>
                  </a:lnTo>
                  <a:lnTo>
                    <a:pt x="3094329" y="1475600"/>
                  </a:lnTo>
                  <a:lnTo>
                    <a:pt x="3155823" y="1475600"/>
                  </a:lnTo>
                  <a:lnTo>
                    <a:pt x="3155823" y="157403"/>
                  </a:lnTo>
                  <a:close/>
                </a:path>
                <a:path w="5909945" h="1475739">
                  <a:moveTo>
                    <a:pt x="3232708" y="200088"/>
                  </a:moveTo>
                  <a:lnTo>
                    <a:pt x="3171202" y="200088"/>
                  </a:lnTo>
                  <a:lnTo>
                    <a:pt x="3171202" y="1475600"/>
                  </a:lnTo>
                  <a:lnTo>
                    <a:pt x="3232708" y="1475600"/>
                  </a:lnTo>
                  <a:lnTo>
                    <a:pt x="3232708" y="200088"/>
                  </a:lnTo>
                  <a:close/>
                </a:path>
                <a:path w="5909945" h="1475739">
                  <a:moveTo>
                    <a:pt x="3317824" y="140982"/>
                  </a:moveTo>
                  <a:lnTo>
                    <a:pt x="3256318" y="140982"/>
                  </a:lnTo>
                  <a:lnTo>
                    <a:pt x="3256318" y="1475600"/>
                  </a:lnTo>
                  <a:lnTo>
                    <a:pt x="3317824" y="1475600"/>
                  </a:lnTo>
                  <a:lnTo>
                    <a:pt x="3317824" y="140982"/>
                  </a:lnTo>
                  <a:close/>
                </a:path>
                <a:path w="5909945" h="1475739">
                  <a:moveTo>
                    <a:pt x="3400196" y="213271"/>
                  </a:moveTo>
                  <a:lnTo>
                    <a:pt x="3338690" y="213271"/>
                  </a:lnTo>
                  <a:lnTo>
                    <a:pt x="3338690" y="1475600"/>
                  </a:lnTo>
                  <a:lnTo>
                    <a:pt x="3400196" y="1475600"/>
                  </a:lnTo>
                  <a:lnTo>
                    <a:pt x="3400196" y="213271"/>
                  </a:lnTo>
                  <a:close/>
                </a:path>
                <a:path w="5909945" h="1475739">
                  <a:moveTo>
                    <a:pt x="3485299" y="145846"/>
                  </a:moveTo>
                  <a:lnTo>
                    <a:pt x="3423805" y="145846"/>
                  </a:lnTo>
                  <a:lnTo>
                    <a:pt x="3423805" y="1475600"/>
                  </a:lnTo>
                  <a:lnTo>
                    <a:pt x="3485299" y="1475600"/>
                  </a:lnTo>
                  <a:lnTo>
                    <a:pt x="3485299" y="145846"/>
                  </a:lnTo>
                  <a:close/>
                </a:path>
                <a:path w="5909945" h="1475739">
                  <a:moveTo>
                    <a:pt x="3567671" y="156946"/>
                  </a:moveTo>
                  <a:lnTo>
                    <a:pt x="3506178" y="156946"/>
                  </a:lnTo>
                  <a:lnTo>
                    <a:pt x="3506178" y="1475600"/>
                  </a:lnTo>
                  <a:lnTo>
                    <a:pt x="3567671" y="1475600"/>
                  </a:lnTo>
                  <a:lnTo>
                    <a:pt x="3567671" y="156946"/>
                  </a:lnTo>
                  <a:close/>
                </a:path>
                <a:path w="5909945" h="1475739">
                  <a:moveTo>
                    <a:pt x="3652786" y="215696"/>
                  </a:moveTo>
                  <a:lnTo>
                    <a:pt x="3591280" y="215696"/>
                  </a:lnTo>
                  <a:lnTo>
                    <a:pt x="3591280" y="1475600"/>
                  </a:lnTo>
                  <a:lnTo>
                    <a:pt x="3652786" y="1475600"/>
                  </a:lnTo>
                  <a:lnTo>
                    <a:pt x="3652786" y="215696"/>
                  </a:lnTo>
                  <a:close/>
                </a:path>
                <a:path w="5909945" h="1475739">
                  <a:moveTo>
                    <a:pt x="3737902" y="181927"/>
                  </a:moveTo>
                  <a:lnTo>
                    <a:pt x="3676396" y="181927"/>
                  </a:lnTo>
                  <a:lnTo>
                    <a:pt x="3676396" y="1475600"/>
                  </a:lnTo>
                  <a:lnTo>
                    <a:pt x="3737902" y="1475600"/>
                  </a:lnTo>
                  <a:lnTo>
                    <a:pt x="3737902" y="181927"/>
                  </a:lnTo>
                  <a:close/>
                </a:path>
                <a:path w="5909945" h="1475739">
                  <a:moveTo>
                    <a:pt x="3820274" y="236410"/>
                  </a:moveTo>
                  <a:lnTo>
                    <a:pt x="3758768" y="236410"/>
                  </a:lnTo>
                  <a:lnTo>
                    <a:pt x="3758768" y="1475600"/>
                  </a:lnTo>
                  <a:lnTo>
                    <a:pt x="3820274" y="1475600"/>
                  </a:lnTo>
                  <a:lnTo>
                    <a:pt x="3820274" y="236410"/>
                  </a:lnTo>
                  <a:close/>
                </a:path>
                <a:path w="5909945" h="1475739">
                  <a:moveTo>
                    <a:pt x="3905389" y="198704"/>
                  </a:moveTo>
                  <a:lnTo>
                    <a:pt x="3843883" y="198704"/>
                  </a:lnTo>
                  <a:lnTo>
                    <a:pt x="3843883" y="1475600"/>
                  </a:lnTo>
                  <a:lnTo>
                    <a:pt x="3905389" y="1475600"/>
                  </a:lnTo>
                  <a:lnTo>
                    <a:pt x="3905389" y="198704"/>
                  </a:lnTo>
                  <a:close/>
                </a:path>
                <a:path w="5909945" h="1475739">
                  <a:moveTo>
                    <a:pt x="3987762" y="59905"/>
                  </a:moveTo>
                  <a:lnTo>
                    <a:pt x="3926255" y="59905"/>
                  </a:lnTo>
                  <a:lnTo>
                    <a:pt x="3926255" y="1475600"/>
                  </a:lnTo>
                  <a:lnTo>
                    <a:pt x="3987762" y="1475600"/>
                  </a:lnTo>
                  <a:lnTo>
                    <a:pt x="3987762" y="59905"/>
                  </a:lnTo>
                  <a:close/>
                </a:path>
                <a:path w="5909945" h="1475739">
                  <a:moveTo>
                    <a:pt x="4072877" y="144919"/>
                  </a:moveTo>
                  <a:lnTo>
                    <a:pt x="4011371" y="144919"/>
                  </a:lnTo>
                  <a:lnTo>
                    <a:pt x="4011371" y="1475600"/>
                  </a:lnTo>
                  <a:lnTo>
                    <a:pt x="4072877" y="1475600"/>
                  </a:lnTo>
                  <a:lnTo>
                    <a:pt x="4072877" y="144919"/>
                  </a:lnTo>
                  <a:close/>
                </a:path>
                <a:path w="5909945" h="1475739">
                  <a:moveTo>
                    <a:pt x="4157980" y="212001"/>
                  </a:moveTo>
                  <a:lnTo>
                    <a:pt x="4096486" y="212001"/>
                  </a:lnTo>
                  <a:lnTo>
                    <a:pt x="4096486" y="1475600"/>
                  </a:lnTo>
                  <a:lnTo>
                    <a:pt x="4157980" y="1475600"/>
                  </a:lnTo>
                  <a:lnTo>
                    <a:pt x="4157980" y="212001"/>
                  </a:lnTo>
                  <a:close/>
                </a:path>
                <a:path w="5909945" h="1475739">
                  <a:moveTo>
                    <a:pt x="4234866" y="290537"/>
                  </a:moveTo>
                  <a:lnTo>
                    <a:pt x="4173359" y="290537"/>
                  </a:lnTo>
                  <a:lnTo>
                    <a:pt x="4173359" y="1475600"/>
                  </a:lnTo>
                  <a:lnTo>
                    <a:pt x="4234866" y="1475600"/>
                  </a:lnTo>
                  <a:lnTo>
                    <a:pt x="4234866" y="290537"/>
                  </a:lnTo>
                  <a:close/>
                </a:path>
                <a:path w="5909945" h="1475739">
                  <a:moveTo>
                    <a:pt x="4319981" y="345122"/>
                  </a:moveTo>
                  <a:lnTo>
                    <a:pt x="4258475" y="345122"/>
                  </a:lnTo>
                  <a:lnTo>
                    <a:pt x="4258475" y="1475600"/>
                  </a:lnTo>
                  <a:lnTo>
                    <a:pt x="4319981" y="1475600"/>
                  </a:lnTo>
                  <a:lnTo>
                    <a:pt x="4319981" y="345122"/>
                  </a:lnTo>
                  <a:close/>
                </a:path>
                <a:path w="5909945" h="1475739">
                  <a:moveTo>
                    <a:pt x="4402353" y="396367"/>
                  </a:moveTo>
                  <a:lnTo>
                    <a:pt x="4340847" y="396367"/>
                  </a:lnTo>
                  <a:lnTo>
                    <a:pt x="4340847" y="1475600"/>
                  </a:lnTo>
                  <a:lnTo>
                    <a:pt x="4402353" y="1475600"/>
                  </a:lnTo>
                  <a:lnTo>
                    <a:pt x="4402353" y="396367"/>
                  </a:lnTo>
                  <a:close/>
                </a:path>
                <a:path w="5909945" h="1475739">
                  <a:moveTo>
                    <a:pt x="4487469" y="332168"/>
                  </a:moveTo>
                  <a:lnTo>
                    <a:pt x="4425962" y="332168"/>
                  </a:lnTo>
                  <a:lnTo>
                    <a:pt x="4425962" y="1475600"/>
                  </a:lnTo>
                  <a:lnTo>
                    <a:pt x="4487469" y="1475600"/>
                  </a:lnTo>
                  <a:lnTo>
                    <a:pt x="4487469" y="332168"/>
                  </a:lnTo>
                  <a:close/>
                </a:path>
                <a:path w="5909945" h="1475739">
                  <a:moveTo>
                    <a:pt x="4569828" y="376466"/>
                  </a:moveTo>
                  <a:lnTo>
                    <a:pt x="4508335" y="376466"/>
                  </a:lnTo>
                  <a:lnTo>
                    <a:pt x="4508335" y="1475600"/>
                  </a:lnTo>
                  <a:lnTo>
                    <a:pt x="4569828" y="1475600"/>
                  </a:lnTo>
                  <a:lnTo>
                    <a:pt x="4569828" y="376466"/>
                  </a:lnTo>
                  <a:close/>
                </a:path>
                <a:path w="5909945" h="1475739">
                  <a:moveTo>
                    <a:pt x="4654943" y="402958"/>
                  </a:moveTo>
                  <a:lnTo>
                    <a:pt x="4593437" y="402958"/>
                  </a:lnTo>
                  <a:lnTo>
                    <a:pt x="4593437" y="1475600"/>
                  </a:lnTo>
                  <a:lnTo>
                    <a:pt x="4654943" y="1475600"/>
                  </a:lnTo>
                  <a:lnTo>
                    <a:pt x="4654943" y="402958"/>
                  </a:lnTo>
                  <a:close/>
                </a:path>
                <a:path w="5909945" h="1475739">
                  <a:moveTo>
                    <a:pt x="4740059" y="377507"/>
                  </a:moveTo>
                  <a:lnTo>
                    <a:pt x="4678553" y="377507"/>
                  </a:lnTo>
                  <a:lnTo>
                    <a:pt x="4678553" y="1475600"/>
                  </a:lnTo>
                  <a:lnTo>
                    <a:pt x="4740059" y="1475600"/>
                  </a:lnTo>
                  <a:lnTo>
                    <a:pt x="4740059" y="377507"/>
                  </a:lnTo>
                  <a:close/>
                </a:path>
                <a:path w="5909945" h="1475739">
                  <a:moveTo>
                    <a:pt x="4822431" y="431876"/>
                  </a:moveTo>
                  <a:lnTo>
                    <a:pt x="4760925" y="431876"/>
                  </a:lnTo>
                  <a:lnTo>
                    <a:pt x="4760925" y="1475600"/>
                  </a:lnTo>
                  <a:lnTo>
                    <a:pt x="4822431" y="1475600"/>
                  </a:lnTo>
                  <a:lnTo>
                    <a:pt x="4822431" y="431876"/>
                  </a:lnTo>
                  <a:close/>
                </a:path>
                <a:path w="5909945" h="1475739">
                  <a:moveTo>
                    <a:pt x="4907546" y="344081"/>
                  </a:moveTo>
                  <a:lnTo>
                    <a:pt x="4846040" y="344081"/>
                  </a:lnTo>
                  <a:lnTo>
                    <a:pt x="4846040" y="1475600"/>
                  </a:lnTo>
                  <a:lnTo>
                    <a:pt x="4907546" y="1475600"/>
                  </a:lnTo>
                  <a:lnTo>
                    <a:pt x="4907546" y="344081"/>
                  </a:lnTo>
                  <a:close/>
                </a:path>
                <a:path w="5909945" h="1475739">
                  <a:moveTo>
                    <a:pt x="4989919" y="258953"/>
                  </a:moveTo>
                  <a:lnTo>
                    <a:pt x="4928413" y="258953"/>
                  </a:lnTo>
                  <a:lnTo>
                    <a:pt x="4928413" y="1475600"/>
                  </a:lnTo>
                  <a:lnTo>
                    <a:pt x="4989919" y="1475600"/>
                  </a:lnTo>
                  <a:lnTo>
                    <a:pt x="4989919" y="258953"/>
                  </a:lnTo>
                  <a:close/>
                </a:path>
                <a:path w="5909945" h="1475739">
                  <a:moveTo>
                    <a:pt x="5075034" y="444944"/>
                  </a:moveTo>
                  <a:lnTo>
                    <a:pt x="5013528" y="444944"/>
                  </a:lnTo>
                  <a:lnTo>
                    <a:pt x="5013528" y="1475600"/>
                  </a:lnTo>
                  <a:lnTo>
                    <a:pt x="5075034" y="1475600"/>
                  </a:lnTo>
                  <a:lnTo>
                    <a:pt x="5075034" y="444944"/>
                  </a:lnTo>
                  <a:close/>
                </a:path>
                <a:path w="5909945" h="1475739">
                  <a:moveTo>
                    <a:pt x="5160149" y="479640"/>
                  </a:moveTo>
                  <a:lnTo>
                    <a:pt x="5098643" y="479640"/>
                  </a:lnTo>
                  <a:lnTo>
                    <a:pt x="5098643" y="1475600"/>
                  </a:lnTo>
                  <a:lnTo>
                    <a:pt x="5160149" y="1475600"/>
                  </a:lnTo>
                  <a:lnTo>
                    <a:pt x="5160149" y="479640"/>
                  </a:lnTo>
                  <a:close/>
                </a:path>
                <a:path w="5909945" h="1475739">
                  <a:moveTo>
                    <a:pt x="5237023" y="523481"/>
                  </a:moveTo>
                  <a:lnTo>
                    <a:pt x="5175516" y="523481"/>
                  </a:lnTo>
                  <a:lnTo>
                    <a:pt x="5175516" y="1475600"/>
                  </a:lnTo>
                  <a:lnTo>
                    <a:pt x="5237023" y="1475600"/>
                  </a:lnTo>
                  <a:lnTo>
                    <a:pt x="5237023" y="523481"/>
                  </a:lnTo>
                  <a:close/>
                </a:path>
                <a:path w="5909945" h="1475739">
                  <a:moveTo>
                    <a:pt x="5322138" y="458711"/>
                  </a:moveTo>
                  <a:lnTo>
                    <a:pt x="5260632" y="458711"/>
                  </a:lnTo>
                  <a:lnTo>
                    <a:pt x="5260632" y="1475600"/>
                  </a:lnTo>
                  <a:lnTo>
                    <a:pt x="5322138" y="1475600"/>
                  </a:lnTo>
                  <a:lnTo>
                    <a:pt x="5322138" y="458711"/>
                  </a:lnTo>
                  <a:close/>
                </a:path>
                <a:path w="5909945" h="1475739">
                  <a:moveTo>
                    <a:pt x="5404510" y="534924"/>
                  </a:moveTo>
                  <a:lnTo>
                    <a:pt x="5343004" y="534924"/>
                  </a:lnTo>
                  <a:lnTo>
                    <a:pt x="5343004" y="1475600"/>
                  </a:lnTo>
                  <a:lnTo>
                    <a:pt x="5404510" y="1475600"/>
                  </a:lnTo>
                  <a:lnTo>
                    <a:pt x="5404510" y="534924"/>
                  </a:lnTo>
                  <a:close/>
                </a:path>
                <a:path w="5909945" h="1475739">
                  <a:moveTo>
                    <a:pt x="5489626" y="489470"/>
                  </a:moveTo>
                  <a:lnTo>
                    <a:pt x="5428119" y="489470"/>
                  </a:lnTo>
                  <a:lnTo>
                    <a:pt x="5428119" y="1475600"/>
                  </a:lnTo>
                  <a:lnTo>
                    <a:pt x="5489626" y="1475600"/>
                  </a:lnTo>
                  <a:lnTo>
                    <a:pt x="5489626" y="489470"/>
                  </a:lnTo>
                  <a:close/>
                </a:path>
                <a:path w="5909945" h="1475739">
                  <a:moveTo>
                    <a:pt x="5571985" y="532498"/>
                  </a:moveTo>
                  <a:lnTo>
                    <a:pt x="5510492" y="532498"/>
                  </a:lnTo>
                  <a:lnTo>
                    <a:pt x="5510492" y="1475600"/>
                  </a:lnTo>
                  <a:lnTo>
                    <a:pt x="5571985" y="1475600"/>
                  </a:lnTo>
                  <a:lnTo>
                    <a:pt x="5571985" y="532498"/>
                  </a:lnTo>
                  <a:close/>
                </a:path>
                <a:path w="5909945" h="1475739">
                  <a:moveTo>
                    <a:pt x="5657100" y="517575"/>
                  </a:moveTo>
                  <a:lnTo>
                    <a:pt x="5595607" y="517575"/>
                  </a:lnTo>
                  <a:lnTo>
                    <a:pt x="5595607" y="1475600"/>
                  </a:lnTo>
                  <a:lnTo>
                    <a:pt x="5657100" y="1475600"/>
                  </a:lnTo>
                  <a:lnTo>
                    <a:pt x="5657100" y="517575"/>
                  </a:lnTo>
                  <a:close/>
                </a:path>
                <a:path w="5909945" h="1475739">
                  <a:moveTo>
                    <a:pt x="5742216" y="564184"/>
                  </a:moveTo>
                  <a:lnTo>
                    <a:pt x="5680710" y="564184"/>
                  </a:lnTo>
                  <a:lnTo>
                    <a:pt x="5680710" y="1475600"/>
                  </a:lnTo>
                  <a:lnTo>
                    <a:pt x="5742216" y="1475600"/>
                  </a:lnTo>
                  <a:lnTo>
                    <a:pt x="5742216" y="564184"/>
                  </a:lnTo>
                  <a:close/>
                </a:path>
                <a:path w="5909945" h="1475739">
                  <a:moveTo>
                    <a:pt x="5824588" y="556094"/>
                  </a:moveTo>
                  <a:lnTo>
                    <a:pt x="5763082" y="556094"/>
                  </a:lnTo>
                  <a:lnTo>
                    <a:pt x="5763082" y="1475600"/>
                  </a:lnTo>
                  <a:lnTo>
                    <a:pt x="5824588" y="1475600"/>
                  </a:lnTo>
                  <a:lnTo>
                    <a:pt x="5824588" y="556094"/>
                  </a:lnTo>
                  <a:close/>
                </a:path>
                <a:path w="5909945" h="1475739">
                  <a:moveTo>
                    <a:pt x="5909703" y="477558"/>
                  </a:moveTo>
                  <a:lnTo>
                    <a:pt x="5848197" y="477558"/>
                  </a:lnTo>
                  <a:lnTo>
                    <a:pt x="5848197" y="1475600"/>
                  </a:lnTo>
                  <a:lnTo>
                    <a:pt x="5909703" y="1475600"/>
                  </a:lnTo>
                  <a:lnTo>
                    <a:pt x="5909703" y="477558"/>
                  </a:lnTo>
                  <a:close/>
                </a:path>
              </a:pathLst>
            </a:custGeom>
            <a:solidFill>
              <a:srgbClr val="0066B0"/>
            </a:solidFill>
          </p:spPr>
          <p:txBody>
            <a:bodyPr wrap="square" lIns="0" tIns="0" rIns="0" bIns="0" rtlCol="0"/>
            <a:lstStyle/>
            <a:p>
              <a:endParaRPr sz="1266"/>
            </a:p>
          </p:txBody>
        </p:sp>
        <p:sp>
          <p:nvSpPr>
            <p:cNvPr id="29" name="object 29"/>
            <p:cNvSpPr/>
            <p:nvPr/>
          </p:nvSpPr>
          <p:spPr>
            <a:xfrm>
              <a:off x="7191222" y="4775923"/>
              <a:ext cx="3905885" cy="1148715"/>
            </a:xfrm>
            <a:custGeom>
              <a:avLst/>
              <a:gdLst/>
              <a:ahLst/>
              <a:cxnLst/>
              <a:rect l="l" t="t" r="r" b="b"/>
              <a:pathLst>
                <a:path w="3905884" h="1148714">
                  <a:moveTo>
                    <a:pt x="61506" y="150596"/>
                  </a:moveTo>
                  <a:lnTo>
                    <a:pt x="0" y="150596"/>
                  </a:lnTo>
                  <a:lnTo>
                    <a:pt x="0" y="1148638"/>
                  </a:lnTo>
                  <a:lnTo>
                    <a:pt x="61506" y="1148638"/>
                  </a:lnTo>
                  <a:lnTo>
                    <a:pt x="61506" y="150596"/>
                  </a:lnTo>
                  <a:close/>
                </a:path>
                <a:path w="3905884" h="1148714">
                  <a:moveTo>
                    <a:pt x="143878" y="0"/>
                  </a:moveTo>
                  <a:lnTo>
                    <a:pt x="82372" y="0"/>
                  </a:lnTo>
                  <a:lnTo>
                    <a:pt x="82372" y="1148638"/>
                  </a:lnTo>
                  <a:lnTo>
                    <a:pt x="143878" y="1148638"/>
                  </a:lnTo>
                  <a:lnTo>
                    <a:pt x="143878" y="0"/>
                  </a:lnTo>
                  <a:close/>
                </a:path>
                <a:path w="3905884" h="1148714">
                  <a:moveTo>
                    <a:pt x="228993" y="126885"/>
                  </a:moveTo>
                  <a:lnTo>
                    <a:pt x="167487" y="126885"/>
                  </a:lnTo>
                  <a:lnTo>
                    <a:pt x="167487" y="1148638"/>
                  </a:lnTo>
                  <a:lnTo>
                    <a:pt x="228993" y="1148638"/>
                  </a:lnTo>
                  <a:lnTo>
                    <a:pt x="228993" y="126885"/>
                  </a:lnTo>
                  <a:close/>
                </a:path>
                <a:path w="3905884" h="1148714">
                  <a:moveTo>
                    <a:pt x="314109" y="277710"/>
                  </a:moveTo>
                  <a:lnTo>
                    <a:pt x="252603" y="277710"/>
                  </a:lnTo>
                  <a:lnTo>
                    <a:pt x="252603" y="1148638"/>
                  </a:lnTo>
                  <a:lnTo>
                    <a:pt x="314109" y="1148638"/>
                  </a:lnTo>
                  <a:lnTo>
                    <a:pt x="314109" y="277710"/>
                  </a:lnTo>
                  <a:close/>
                </a:path>
                <a:path w="3905884" h="1148714">
                  <a:moveTo>
                    <a:pt x="393725" y="304419"/>
                  </a:moveTo>
                  <a:lnTo>
                    <a:pt x="332219" y="304419"/>
                  </a:lnTo>
                  <a:lnTo>
                    <a:pt x="332219" y="1148638"/>
                  </a:lnTo>
                  <a:lnTo>
                    <a:pt x="393725" y="1148638"/>
                  </a:lnTo>
                  <a:lnTo>
                    <a:pt x="393725" y="304419"/>
                  </a:lnTo>
                  <a:close/>
                </a:path>
                <a:path w="3905884" h="1148714">
                  <a:moveTo>
                    <a:pt x="478840" y="43497"/>
                  </a:moveTo>
                  <a:lnTo>
                    <a:pt x="417334" y="43497"/>
                  </a:lnTo>
                  <a:lnTo>
                    <a:pt x="417334" y="1148638"/>
                  </a:lnTo>
                  <a:lnTo>
                    <a:pt x="478840" y="1148638"/>
                  </a:lnTo>
                  <a:lnTo>
                    <a:pt x="478840" y="43497"/>
                  </a:lnTo>
                  <a:close/>
                </a:path>
                <a:path w="3905884" h="1148714">
                  <a:moveTo>
                    <a:pt x="561213" y="133134"/>
                  </a:moveTo>
                  <a:lnTo>
                    <a:pt x="499706" y="133134"/>
                  </a:lnTo>
                  <a:lnTo>
                    <a:pt x="499706" y="1148638"/>
                  </a:lnTo>
                  <a:lnTo>
                    <a:pt x="561213" y="1148638"/>
                  </a:lnTo>
                  <a:lnTo>
                    <a:pt x="561213" y="133134"/>
                  </a:lnTo>
                  <a:close/>
                </a:path>
                <a:path w="3905884" h="1148714">
                  <a:moveTo>
                    <a:pt x="646328" y="208661"/>
                  </a:moveTo>
                  <a:lnTo>
                    <a:pt x="584822" y="208661"/>
                  </a:lnTo>
                  <a:lnTo>
                    <a:pt x="584822" y="1148638"/>
                  </a:lnTo>
                  <a:lnTo>
                    <a:pt x="646328" y="1148638"/>
                  </a:lnTo>
                  <a:lnTo>
                    <a:pt x="646328" y="208661"/>
                  </a:lnTo>
                  <a:close/>
                </a:path>
                <a:path w="3905884" h="1148714">
                  <a:moveTo>
                    <a:pt x="728687" y="270421"/>
                  </a:moveTo>
                  <a:lnTo>
                    <a:pt x="667194" y="270421"/>
                  </a:lnTo>
                  <a:lnTo>
                    <a:pt x="667194" y="1148638"/>
                  </a:lnTo>
                  <a:lnTo>
                    <a:pt x="728687" y="1148638"/>
                  </a:lnTo>
                  <a:lnTo>
                    <a:pt x="728687" y="270421"/>
                  </a:lnTo>
                  <a:close/>
                </a:path>
                <a:path w="3905884" h="1148714">
                  <a:moveTo>
                    <a:pt x="813803" y="321195"/>
                  </a:moveTo>
                  <a:lnTo>
                    <a:pt x="752309" y="321195"/>
                  </a:lnTo>
                  <a:lnTo>
                    <a:pt x="752309" y="1148638"/>
                  </a:lnTo>
                  <a:lnTo>
                    <a:pt x="813803" y="1148638"/>
                  </a:lnTo>
                  <a:lnTo>
                    <a:pt x="813803" y="321195"/>
                  </a:lnTo>
                  <a:close/>
                </a:path>
                <a:path w="3905884" h="1148714">
                  <a:moveTo>
                    <a:pt x="898918" y="332409"/>
                  </a:moveTo>
                  <a:lnTo>
                    <a:pt x="837425" y="332409"/>
                  </a:lnTo>
                  <a:lnTo>
                    <a:pt x="837425" y="1148638"/>
                  </a:lnTo>
                  <a:lnTo>
                    <a:pt x="898918" y="1148638"/>
                  </a:lnTo>
                  <a:lnTo>
                    <a:pt x="898918" y="332409"/>
                  </a:lnTo>
                  <a:close/>
                </a:path>
                <a:path w="3905884" h="1148714">
                  <a:moveTo>
                    <a:pt x="981290" y="349186"/>
                  </a:moveTo>
                  <a:lnTo>
                    <a:pt x="919784" y="349186"/>
                  </a:lnTo>
                  <a:lnTo>
                    <a:pt x="919784" y="1148638"/>
                  </a:lnTo>
                  <a:lnTo>
                    <a:pt x="981290" y="1148638"/>
                  </a:lnTo>
                  <a:lnTo>
                    <a:pt x="981290" y="349186"/>
                  </a:lnTo>
                  <a:close/>
                </a:path>
                <a:path w="3905884" h="1148714">
                  <a:moveTo>
                    <a:pt x="1066406" y="402043"/>
                  </a:moveTo>
                  <a:lnTo>
                    <a:pt x="1004900" y="402043"/>
                  </a:lnTo>
                  <a:lnTo>
                    <a:pt x="1004900" y="1148638"/>
                  </a:lnTo>
                  <a:lnTo>
                    <a:pt x="1066406" y="1148638"/>
                  </a:lnTo>
                  <a:lnTo>
                    <a:pt x="1066406" y="402043"/>
                  </a:lnTo>
                  <a:close/>
                </a:path>
                <a:path w="3905884" h="1148714">
                  <a:moveTo>
                    <a:pt x="1148778" y="432689"/>
                  </a:moveTo>
                  <a:lnTo>
                    <a:pt x="1087272" y="432689"/>
                  </a:lnTo>
                  <a:lnTo>
                    <a:pt x="1087272" y="1148638"/>
                  </a:lnTo>
                  <a:lnTo>
                    <a:pt x="1148778" y="1148638"/>
                  </a:lnTo>
                  <a:lnTo>
                    <a:pt x="1148778" y="432689"/>
                  </a:lnTo>
                  <a:close/>
                </a:path>
                <a:path w="3905884" h="1148714">
                  <a:moveTo>
                    <a:pt x="1233893" y="467855"/>
                  </a:moveTo>
                  <a:lnTo>
                    <a:pt x="1172387" y="467855"/>
                  </a:lnTo>
                  <a:lnTo>
                    <a:pt x="1172387" y="1148638"/>
                  </a:lnTo>
                  <a:lnTo>
                    <a:pt x="1233893" y="1148638"/>
                  </a:lnTo>
                  <a:lnTo>
                    <a:pt x="1233893" y="467855"/>
                  </a:lnTo>
                  <a:close/>
                </a:path>
                <a:path w="3905884" h="1148714">
                  <a:moveTo>
                    <a:pt x="1319009" y="534479"/>
                  </a:moveTo>
                  <a:lnTo>
                    <a:pt x="1257503" y="534479"/>
                  </a:lnTo>
                  <a:lnTo>
                    <a:pt x="1257503" y="1148638"/>
                  </a:lnTo>
                  <a:lnTo>
                    <a:pt x="1319009" y="1148638"/>
                  </a:lnTo>
                  <a:lnTo>
                    <a:pt x="1319009" y="534479"/>
                  </a:lnTo>
                  <a:close/>
                </a:path>
                <a:path w="3905884" h="1148714">
                  <a:moveTo>
                    <a:pt x="1395882" y="523252"/>
                  </a:moveTo>
                  <a:lnTo>
                    <a:pt x="1334376" y="523252"/>
                  </a:lnTo>
                  <a:lnTo>
                    <a:pt x="1334376" y="1148638"/>
                  </a:lnTo>
                  <a:lnTo>
                    <a:pt x="1395882" y="1148638"/>
                  </a:lnTo>
                  <a:lnTo>
                    <a:pt x="1395882" y="523252"/>
                  </a:lnTo>
                  <a:close/>
                </a:path>
                <a:path w="3905884" h="1148714">
                  <a:moveTo>
                    <a:pt x="1480997" y="595769"/>
                  </a:moveTo>
                  <a:lnTo>
                    <a:pt x="1419491" y="595769"/>
                  </a:lnTo>
                  <a:lnTo>
                    <a:pt x="1419491" y="1148638"/>
                  </a:lnTo>
                  <a:lnTo>
                    <a:pt x="1480997" y="1148638"/>
                  </a:lnTo>
                  <a:lnTo>
                    <a:pt x="1480997" y="595769"/>
                  </a:lnTo>
                  <a:close/>
                </a:path>
                <a:path w="3905884" h="1148714">
                  <a:moveTo>
                    <a:pt x="1563370" y="635673"/>
                  </a:moveTo>
                  <a:lnTo>
                    <a:pt x="1501863" y="635673"/>
                  </a:lnTo>
                  <a:lnTo>
                    <a:pt x="1501863" y="1148638"/>
                  </a:lnTo>
                  <a:lnTo>
                    <a:pt x="1563370" y="1148638"/>
                  </a:lnTo>
                  <a:lnTo>
                    <a:pt x="1563370" y="635673"/>
                  </a:lnTo>
                  <a:close/>
                </a:path>
                <a:path w="3905884" h="1148714">
                  <a:moveTo>
                    <a:pt x="1648485" y="625843"/>
                  </a:moveTo>
                  <a:lnTo>
                    <a:pt x="1586979" y="625843"/>
                  </a:lnTo>
                  <a:lnTo>
                    <a:pt x="1586979" y="1148638"/>
                  </a:lnTo>
                  <a:lnTo>
                    <a:pt x="1648485" y="1148638"/>
                  </a:lnTo>
                  <a:lnTo>
                    <a:pt x="1648485" y="625843"/>
                  </a:lnTo>
                  <a:close/>
                </a:path>
                <a:path w="3905884" h="1148714">
                  <a:moveTo>
                    <a:pt x="1730857" y="610692"/>
                  </a:moveTo>
                  <a:lnTo>
                    <a:pt x="1669351" y="610692"/>
                  </a:lnTo>
                  <a:lnTo>
                    <a:pt x="1669351" y="1148638"/>
                  </a:lnTo>
                  <a:lnTo>
                    <a:pt x="1730857" y="1148638"/>
                  </a:lnTo>
                  <a:lnTo>
                    <a:pt x="1730857" y="610692"/>
                  </a:lnTo>
                  <a:close/>
                </a:path>
                <a:path w="3905884" h="1148714">
                  <a:moveTo>
                    <a:pt x="1815960" y="601332"/>
                  </a:moveTo>
                  <a:lnTo>
                    <a:pt x="1754466" y="601332"/>
                  </a:lnTo>
                  <a:lnTo>
                    <a:pt x="1754466" y="1148638"/>
                  </a:lnTo>
                  <a:lnTo>
                    <a:pt x="1815960" y="1148638"/>
                  </a:lnTo>
                  <a:lnTo>
                    <a:pt x="1815960" y="601332"/>
                  </a:lnTo>
                  <a:close/>
                </a:path>
                <a:path w="3905884" h="1148714">
                  <a:moveTo>
                    <a:pt x="1901075" y="570331"/>
                  </a:moveTo>
                  <a:lnTo>
                    <a:pt x="1839582" y="570331"/>
                  </a:lnTo>
                  <a:lnTo>
                    <a:pt x="1839582" y="1148638"/>
                  </a:lnTo>
                  <a:lnTo>
                    <a:pt x="1901075" y="1148638"/>
                  </a:lnTo>
                  <a:lnTo>
                    <a:pt x="1901075" y="570331"/>
                  </a:lnTo>
                  <a:close/>
                </a:path>
                <a:path w="3905884" h="1148714">
                  <a:moveTo>
                    <a:pt x="1983447" y="574255"/>
                  </a:moveTo>
                  <a:lnTo>
                    <a:pt x="1921941" y="574255"/>
                  </a:lnTo>
                  <a:lnTo>
                    <a:pt x="1921941" y="1148638"/>
                  </a:lnTo>
                  <a:lnTo>
                    <a:pt x="1983447" y="1148638"/>
                  </a:lnTo>
                  <a:lnTo>
                    <a:pt x="1983447" y="574255"/>
                  </a:lnTo>
                  <a:close/>
                </a:path>
                <a:path w="3905884" h="1148714">
                  <a:moveTo>
                    <a:pt x="2068563" y="608495"/>
                  </a:moveTo>
                  <a:lnTo>
                    <a:pt x="2007057" y="608495"/>
                  </a:lnTo>
                  <a:lnTo>
                    <a:pt x="2007057" y="1148638"/>
                  </a:lnTo>
                  <a:lnTo>
                    <a:pt x="2068563" y="1148638"/>
                  </a:lnTo>
                  <a:lnTo>
                    <a:pt x="2068563" y="608495"/>
                  </a:lnTo>
                  <a:close/>
                </a:path>
                <a:path w="3905884" h="1148714">
                  <a:moveTo>
                    <a:pt x="2150935" y="588949"/>
                  </a:moveTo>
                  <a:lnTo>
                    <a:pt x="2089429" y="588949"/>
                  </a:lnTo>
                  <a:lnTo>
                    <a:pt x="2089429" y="1148638"/>
                  </a:lnTo>
                  <a:lnTo>
                    <a:pt x="2150935" y="1148638"/>
                  </a:lnTo>
                  <a:lnTo>
                    <a:pt x="2150935" y="588949"/>
                  </a:lnTo>
                  <a:close/>
                </a:path>
                <a:path w="3905884" h="1148714">
                  <a:moveTo>
                    <a:pt x="2236051" y="700100"/>
                  </a:moveTo>
                  <a:lnTo>
                    <a:pt x="2174544" y="700100"/>
                  </a:lnTo>
                  <a:lnTo>
                    <a:pt x="2174544" y="1148638"/>
                  </a:lnTo>
                  <a:lnTo>
                    <a:pt x="2236051" y="1148638"/>
                  </a:lnTo>
                  <a:lnTo>
                    <a:pt x="2236051" y="700100"/>
                  </a:lnTo>
                  <a:close/>
                </a:path>
                <a:path w="3905884" h="1148714">
                  <a:moveTo>
                    <a:pt x="2321166" y="763714"/>
                  </a:moveTo>
                  <a:lnTo>
                    <a:pt x="2259660" y="763714"/>
                  </a:lnTo>
                  <a:lnTo>
                    <a:pt x="2259660" y="1148638"/>
                  </a:lnTo>
                  <a:lnTo>
                    <a:pt x="2321166" y="1148638"/>
                  </a:lnTo>
                  <a:lnTo>
                    <a:pt x="2321166" y="763714"/>
                  </a:lnTo>
                  <a:close/>
                </a:path>
                <a:path w="3905884" h="1148714">
                  <a:moveTo>
                    <a:pt x="2398039" y="864450"/>
                  </a:moveTo>
                  <a:lnTo>
                    <a:pt x="2336533" y="864450"/>
                  </a:lnTo>
                  <a:lnTo>
                    <a:pt x="2336533" y="1148638"/>
                  </a:lnTo>
                  <a:lnTo>
                    <a:pt x="2398039" y="1148638"/>
                  </a:lnTo>
                  <a:lnTo>
                    <a:pt x="2398039" y="864450"/>
                  </a:lnTo>
                  <a:close/>
                </a:path>
                <a:path w="3905884" h="1148714">
                  <a:moveTo>
                    <a:pt x="2483154" y="841438"/>
                  </a:moveTo>
                  <a:lnTo>
                    <a:pt x="2421648" y="841438"/>
                  </a:lnTo>
                  <a:lnTo>
                    <a:pt x="2421648" y="1148638"/>
                  </a:lnTo>
                  <a:lnTo>
                    <a:pt x="2483154" y="1148638"/>
                  </a:lnTo>
                  <a:lnTo>
                    <a:pt x="2483154" y="841438"/>
                  </a:lnTo>
                  <a:close/>
                </a:path>
                <a:path w="3905884" h="1148714">
                  <a:moveTo>
                    <a:pt x="2565527" y="870699"/>
                  </a:moveTo>
                  <a:lnTo>
                    <a:pt x="2504021" y="870699"/>
                  </a:lnTo>
                  <a:lnTo>
                    <a:pt x="2504021" y="1148638"/>
                  </a:lnTo>
                  <a:lnTo>
                    <a:pt x="2565527" y="1148638"/>
                  </a:lnTo>
                  <a:lnTo>
                    <a:pt x="2565527" y="870699"/>
                  </a:lnTo>
                  <a:close/>
                </a:path>
                <a:path w="3905884" h="1148714">
                  <a:moveTo>
                    <a:pt x="2650642" y="885037"/>
                  </a:moveTo>
                  <a:lnTo>
                    <a:pt x="2589136" y="885037"/>
                  </a:lnTo>
                  <a:lnTo>
                    <a:pt x="2589136" y="1148638"/>
                  </a:lnTo>
                  <a:lnTo>
                    <a:pt x="2650642" y="1148638"/>
                  </a:lnTo>
                  <a:lnTo>
                    <a:pt x="2650642" y="885037"/>
                  </a:lnTo>
                  <a:close/>
                </a:path>
                <a:path w="3905884" h="1148714">
                  <a:moveTo>
                    <a:pt x="2733014" y="862482"/>
                  </a:moveTo>
                  <a:lnTo>
                    <a:pt x="2671508" y="862482"/>
                  </a:lnTo>
                  <a:lnTo>
                    <a:pt x="2671508" y="1148638"/>
                  </a:lnTo>
                  <a:lnTo>
                    <a:pt x="2733014" y="1148638"/>
                  </a:lnTo>
                  <a:lnTo>
                    <a:pt x="2733014" y="862482"/>
                  </a:lnTo>
                  <a:close/>
                </a:path>
                <a:path w="3905884" h="1148714">
                  <a:moveTo>
                    <a:pt x="2818117" y="873125"/>
                  </a:moveTo>
                  <a:lnTo>
                    <a:pt x="2756624" y="873125"/>
                  </a:lnTo>
                  <a:lnTo>
                    <a:pt x="2756624" y="1148638"/>
                  </a:lnTo>
                  <a:lnTo>
                    <a:pt x="2818117" y="1148638"/>
                  </a:lnTo>
                  <a:lnTo>
                    <a:pt x="2818117" y="873125"/>
                  </a:lnTo>
                  <a:close/>
                </a:path>
                <a:path w="3905884" h="1148714">
                  <a:moveTo>
                    <a:pt x="2903232" y="845947"/>
                  </a:moveTo>
                  <a:lnTo>
                    <a:pt x="2841739" y="845947"/>
                  </a:lnTo>
                  <a:lnTo>
                    <a:pt x="2841739" y="1148638"/>
                  </a:lnTo>
                  <a:lnTo>
                    <a:pt x="2903232" y="1148638"/>
                  </a:lnTo>
                  <a:lnTo>
                    <a:pt x="2903232" y="845947"/>
                  </a:lnTo>
                  <a:close/>
                </a:path>
                <a:path w="3905884" h="1148714">
                  <a:moveTo>
                    <a:pt x="2985605" y="851611"/>
                  </a:moveTo>
                  <a:lnTo>
                    <a:pt x="2924111" y="851611"/>
                  </a:lnTo>
                  <a:lnTo>
                    <a:pt x="2924111" y="1148638"/>
                  </a:lnTo>
                  <a:lnTo>
                    <a:pt x="2985605" y="1148638"/>
                  </a:lnTo>
                  <a:lnTo>
                    <a:pt x="2985605" y="851611"/>
                  </a:lnTo>
                  <a:close/>
                </a:path>
                <a:path w="3905884" h="1148714">
                  <a:moveTo>
                    <a:pt x="3070720" y="831138"/>
                  </a:moveTo>
                  <a:lnTo>
                    <a:pt x="3009214" y="831138"/>
                  </a:lnTo>
                  <a:lnTo>
                    <a:pt x="3009214" y="1148638"/>
                  </a:lnTo>
                  <a:lnTo>
                    <a:pt x="3070720" y="1148638"/>
                  </a:lnTo>
                  <a:lnTo>
                    <a:pt x="3070720" y="831138"/>
                  </a:lnTo>
                  <a:close/>
                </a:path>
                <a:path w="3905884" h="1148714">
                  <a:moveTo>
                    <a:pt x="3153092" y="731901"/>
                  </a:moveTo>
                  <a:lnTo>
                    <a:pt x="3091586" y="731901"/>
                  </a:lnTo>
                  <a:lnTo>
                    <a:pt x="3091586" y="1148638"/>
                  </a:lnTo>
                  <a:lnTo>
                    <a:pt x="3153092" y="1148638"/>
                  </a:lnTo>
                  <a:lnTo>
                    <a:pt x="3153092" y="731901"/>
                  </a:lnTo>
                  <a:close/>
                </a:path>
                <a:path w="3905884" h="1148714">
                  <a:moveTo>
                    <a:pt x="3238208" y="819581"/>
                  </a:moveTo>
                  <a:lnTo>
                    <a:pt x="3176701" y="819581"/>
                  </a:lnTo>
                  <a:lnTo>
                    <a:pt x="3176701" y="1148638"/>
                  </a:lnTo>
                  <a:lnTo>
                    <a:pt x="3238208" y="1148638"/>
                  </a:lnTo>
                  <a:lnTo>
                    <a:pt x="3238208" y="819581"/>
                  </a:lnTo>
                  <a:close/>
                </a:path>
                <a:path w="3905884" h="1148714">
                  <a:moveTo>
                    <a:pt x="3323323" y="824547"/>
                  </a:moveTo>
                  <a:lnTo>
                    <a:pt x="3261817" y="824547"/>
                  </a:lnTo>
                  <a:lnTo>
                    <a:pt x="3261817" y="1148638"/>
                  </a:lnTo>
                  <a:lnTo>
                    <a:pt x="3323323" y="1148638"/>
                  </a:lnTo>
                  <a:lnTo>
                    <a:pt x="3323323" y="824547"/>
                  </a:lnTo>
                  <a:close/>
                </a:path>
                <a:path w="3905884" h="1148714">
                  <a:moveTo>
                    <a:pt x="3400196" y="801192"/>
                  </a:moveTo>
                  <a:lnTo>
                    <a:pt x="3338690" y="801192"/>
                  </a:lnTo>
                  <a:lnTo>
                    <a:pt x="3338690" y="1148638"/>
                  </a:lnTo>
                  <a:lnTo>
                    <a:pt x="3400196" y="1148638"/>
                  </a:lnTo>
                  <a:lnTo>
                    <a:pt x="3400196" y="801192"/>
                  </a:lnTo>
                  <a:close/>
                </a:path>
                <a:path w="3905884" h="1148714">
                  <a:moveTo>
                    <a:pt x="3485311" y="758621"/>
                  </a:moveTo>
                  <a:lnTo>
                    <a:pt x="3423805" y="758621"/>
                  </a:lnTo>
                  <a:lnTo>
                    <a:pt x="3423805" y="1148638"/>
                  </a:lnTo>
                  <a:lnTo>
                    <a:pt x="3485311" y="1148638"/>
                  </a:lnTo>
                  <a:lnTo>
                    <a:pt x="3485311" y="758621"/>
                  </a:lnTo>
                  <a:close/>
                </a:path>
                <a:path w="3905884" h="1148714">
                  <a:moveTo>
                    <a:pt x="3567684" y="769848"/>
                  </a:moveTo>
                  <a:lnTo>
                    <a:pt x="3506178" y="769848"/>
                  </a:lnTo>
                  <a:lnTo>
                    <a:pt x="3506178" y="1148638"/>
                  </a:lnTo>
                  <a:lnTo>
                    <a:pt x="3567684" y="1148638"/>
                  </a:lnTo>
                  <a:lnTo>
                    <a:pt x="3567684" y="769848"/>
                  </a:lnTo>
                  <a:close/>
                </a:path>
                <a:path w="3905884" h="1148714">
                  <a:moveTo>
                    <a:pt x="3652799" y="754570"/>
                  </a:moveTo>
                  <a:lnTo>
                    <a:pt x="3591293" y="754570"/>
                  </a:lnTo>
                  <a:lnTo>
                    <a:pt x="3591293" y="1148638"/>
                  </a:lnTo>
                  <a:lnTo>
                    <a:pt x="3652799" y="1148638"/>
                  </a:lnTo>
                  <a:lnTo>
                    <a:pt x="3652799" y="754570"/>
                  </a:lnTo>
                  <a:close/>
                </a:path>
                <a:path w="3905884" h="1148714">
                  <a:moveTo>
                    <a:pt x="3735171" y="760704"/>
                  </a:moveTo>
                  <a:lnTo>
                    <a:pt x="3673665" y="760704"/>
                  </a:lnTo>
                  <a:lnTo>
                    <a:pt x="3673665" y="1148638"/>
                  </a:lnTo>
                  <a:lnTo>
                    <a:pt x="3735171" y="1148638"/>
                  </a:lnTo>
                  <a:lnTo>
                    <a:pt x="3735171" y="760704"/>
                  </a:lnTo>
                  <a:close/>
                </a:path>
                <a:path w="3905884" h="1148714">
                  <a:moveTo>
                    <a:pt x="3820287" y="773315"/>
                  </a:moveTo>
                  <a:lnTo>
                    <a:pt x="3758781" y="773315"/>
                  </a:lnTo>
                  <a:lnTo>
                    <a:pt x="3758781" y="1148638"/>
                  </a:lnTo>
                  <a:lnTo>
                    <a:pt x="3820287" y="1148638"/>
                  </a:lnTo>
                  <a:lnTo>
                    <a:pt x="3820287" y="773315"/>
                  </a:lnTo>
                  <a:close/>
                </a:path>
                <a:path w="3905884" h="1148714">
                  <a:moveTo>
                    <a:pt x="3905402" y="768337"/>
                  </a:moveTo>
                  <a:lnTo>
                    <a:pt x="3843896" y="768337"/>
                  </a:lnTo>
                  <a:lnTo>
                    <a:pt x="3843896" y="1148638"/>
                  </a:lnTo>
                  <a:lnTo>
                    <a:pt x="3905402" y="1148638"/>
                  </a:lnTo>
                  <a:lnTo>
                    <a:pt x="3905402" y="768337"/>
                  </a:lnTo>
                  <a:close/>
                </a:path>
              </a:pathLst>
            </a:custGeom>
            <a:solidFill>
              <a:srgbClr val="0066B0"/>
            </a:solidFill>
          </p:spPr>
          <p:txBody>
            <a:bodyPr wrap="square" lIns="0" tIns="0" rIns="0" bIns="0" rtlCol="0"/>
            <a:lstStyle/>
            <a:p>
              <a:endParaRPr sz="1266"/>
            </a:p>
          </p:txBody>
        </p:sp>
        <p:sp>
          <p:nvSpPr>
            <p:cNvPr id="30" name="object 30"/>
            <p:cNvSpPr/>
            <p:nvPr/>
          </p:nvSpPr>
          <p:spPr>
            <a:xfrm>
              <a:off x="1373776" y="1876425"/>
              <a:ext cx="9692640" cy="3456304"/>
            </a:xfrm>
            <a:custGeom>
              <a:avLst/>
              <a:gdLst/>
              <a:ahLst/>
              <a:cxnLst/>
              <a:rect l="l" t="t" r="r" b="b"/>
              <a:pathLst>
                <a:path w="9692640" h="3456304">
                  <a:moveTo>
                    <a:pt x="0" y="1579756"/>
                  </a:moveTo>
                  <a:lnTo>
                    <a:pt x="85114" y="1777225"/>
                  </a:lnTo>
                  <a:lnTo>
                    <a:pt x="161992" y="1974695"/>
                  </a:lnTo>
                  <a:lnTo>
                    <a:pt x="247107" y="1678490"/>
                  </a:lnTo>
                  <a:lnTo>
                    <a:pt x="329476" y="1678490"/>
                  </a:lnTo>
                  <a:lnTo>
                    <a:pt x="414591" y="1579756"/>
                  </a:lnTo>
                  <a:lnTo>
                    <a:pt x="496960" y="1579756"/>
                  </a:lnTo>
                  <a:lnTo>
                    <a:pt x="582074" y="1579756"/>
                  </a:lnTo>
                  <a:lnTo>
                    <a:pt x="667189" y="1777225"/>
                  </a:lnTo>
                  <a:lnTo>
                    <a:pt x="749558" y="1777225"/>
                  </a:lnTo>
                  <a:lnTo>
                    <a:pt x="834673" y="1579756"/>
                  </a:lnTo>
                  <a:lnTo>
                    <a:pt x="917042" y="1283551"/>
                  </a:lnTo>
                  <a:lnTo>
                    <a:pt x="1002157" y="1579756"/>
                  </a:lnTo>
                  <a:lnTo>
                    <a:pt x="1087272" y="1678490"/>
                  </a:lnTo>
                  <a:lnTo>
                    <a:pt x="1164149" y="1777225"/>
                  </a:lnTo>
                  <a:lnTo>
                    <a:pt x="1249264" y="1678490"/>
                  </a:lnTo>
                  <a:lnTo>
                    <a:pt x="1331633" y="1481021"/>
                  </a:lnTo>
                  <a:lnTo>
                    <a:pt x="1416748" y="1382286"/>
                  </a:lnTo>
                  <a:lnTo>
                    <a:pt x="1499117" y="1382286"/>
                  </a:lnTo>
                  <a:lnTo>
                    <a:pt x="1584232" y="1283551"/>
                  </a:lnTo>
                  <a:lnTo>
                    <a:pt x="1669347" y="1382286"/>
                  </a:lnTo>
                  <a:lnTo>
                    <a:pt x="1751716" y="1283551"/>
                  </a:lnTo>
                  <a:lnTo>
                    <a:pt x="1836830" y="1283551"/>
                  </a:lnTo>
                  <a:lnTo>
                    <a:pt x="1919200" y="987347"/>
                  </a:lnTo>
                  <a:lnTo>
                    <a:pt x="2004314" y="1184817"/>
                  </a:lnTo>
                  <a:lnTo>
                    <a:pt x="2089429" y="1382286"/>
                  </a:lnTo>
                  <a:lnTo>
                    <a:pt x="2169052" y="1382286"/>
                  </a:lnTo>
                  <a:lnTo>
                    <a:pt x="2254167" y="1086082"/>
                  </a:lnTo>
                  <a:lnTo>
                    <a:pt x="2336536" y="1184817"/>
                  </a:lnTo>
                  <a:lnTo>
                    <a:pt x="2421651" y="1086082"/>
                  </a:lnTo>
                  <a:lnTo>
                    <a:pt x="2504020" y="987347"/>
                  </a:lnTo>
                  <a:lnTo>
                    <a:pt x="2589135" y="1184817"/>
                  </a:lnTo>
                  <a:lnTo>
                    <a:pt x="2674250" y="888612"/>
                  </a:lnTo>
                  <a:lnTo>
                    <a:pt x="2756619" y="789878"/>
                  </a:lnTo>
                  <a:lnTo>
                    <a:pt x="2841733" y="493673"/>
                  </a:lnTo>
                  <a:lnTo>
                    <a:pt x="2924103" y="0"/>
                  </a:lnTo>
                  <a:lnTo>
                    <a:pt x="3009217" y="493673"/>
                  </a:lnTo>
                  <a:lnTo>
                    <a:pt x="3094332" y="493673"/>
                  </a:lnTo>
                  <a:lnTo>
                    <a:pt x="3171210" y="592408"/>
                  </a:lnTo>
                  <a:lnTo>
                    <a:pt x="3256325" y="394939"/>
                  </a:lnTo>
                  <a:lnTo>
                    <a:pt x="3338694" y="592408"/>
                  </a:lnTo>
                  <a:lnTo>
                    <a:pt x="3423808" y="493673"/>
                  </a:lnTo>
                  <a:lnTo>
                    <a:pt x="3506178" y="493673"/>
                  </a:lnTo>
                  <a:lnTo>
                    <a:pt x="3591292" y="691143"/>
                  </a:lnTo>
                  <a:lnTo>
                    <a:pt x="3676407" y="592408"/>
                  </a:lnTo>
                  <a:lnTo>
                    <a:pt x="3758776" y="691143"/>
                  </a:lnTo>
                  <a:lnTo>
                    <a:pt x="3843891" y="691143"/>
                  </a:lnTo>
                  <a:lnTo>
                    <a:pt x="3926260" y="296204"/>
                  </a:lnTo>
                  <a:lnTo>
                    <a:pt x="4011375" y="493673"/>
                  </a:lnTo>
                  <a:lnTo>
                    <a:pt x="4096489" y="691143"/>
                  </a:lnTo>
                  <a:lnTo>
                    <a:pt x="4173367" y="888612"/>
                  </a:lnTo>
                  <a:lnTo>
                    <a:pt x="4258482" y="1086082"/>
                  </a:lnTo>
                  <a:lnTo>
                    <a:pt x="4340851" y="1184817"/>
                  </a:lnTo>
                  <a:lnTo>
                    <a:pt x="4425966" y="1086082"/>
                  </a:lnTo>
                  <a:lnTo>
                    <a:pt x="4508335" y="1184817"/>
                  </a:lnTo>
                  <a:lnTo>
                    <a:pt x="4593450" y="1283551"/>
                  </a:lnTo>
                  <a:lnTo>
                    <a:pt x="4678564" y="1184817"/>
                  </a:lnTo>
                  <a:lnTo>
                    <a:pt x="4760934" y="1382286"/>
                  </a:lnTo>
                  <a:lnTo>
                    <a:pt x="4846048" y="1086082"/>
                  </a:lnTo>
                  <a:lnTo>
                    <a:pt x="4928418" y="888612"/>
                  </a:lnTo>
                  <a:lnTo>
                    <a:pt x="5013532" y="1382286"/>
                  </a:lnTo>
                  <a:lnTo>
                    <a:pt x="5098647" y="1481021"/>
                  </a:lnTo>
                  <a:lnTo>
                    <a:pt x="5175525" y="1579756"/>
                  </a:lnTo>
                  <a:lnTo>
                    <a:pt x="5260639" y="1481021"/>
                  </a:lnTo>
                  <a:lnTo>
                    <a:pt x="5343009" y="1678490"/>
                  </a:lnTo>
                  <a:lnTo>
                    <a:pt x="5428123" y="1579756"/>
                  </a:lnTo>
                  <a:lnTo>
                    <a:pt x="5510493" y="1678490"/>
                  </a:lnTo>
                  <a:lnTo>
                    <a:pt x="5595607" y="1579756"/>
                  </a:lnTo>
                  <a:lnTo>
                    <a:pt x="5680722" y="1777225"/>
                  </a:lnTo>
                  <a:lnTo>
                    <a:pt x="5763091" y="1777225"/>
                  </a:lnTo>
                  <a:lnTo>
                    <a:pt x="5848206" y="1579756"/>
                  </a:lnTo>
                  <a:lnTo>
                    <a:pt x="5930575" y="1184817"/>
                  </a:lnTo>
                  <a:lnTo>
                    <a:pt x="6015690" y="1678490"/>
                  </a:lnTo>
                  <a:lnTo>
                    <a:pt x="6100804" y="1875960"/>
                  </a:lnTo>
                  <a:lnTo>
                    <a:pt x="6180428" y="1974695"/>
                  </a:lnTo>
                  <a:lnTo>
                    <a:pt x="6265543" y="1283551"/>
                  </a:lnTo>
                  <a:lnTo>
                    <a:pt x="6347912" y="1579756"/>
                  </a:lnTo>
                  <a:lnTo>
                    <a:pt x="6433027" y="1678490"/>
                  </a:lnTo>
                  <a:lnTo>
                    <a:pt x="6515395" y="1875960"/>
                  </a:lnTo>
                  <a:lnTo>
                    <a:pt x="6600511" y="1974695"/>
                  </a:lnTo>
                  <a:lnTo>
                    <a:pt x="6685625" y="2073429"/>
                  </a:lnTo>
                  <a:lnTo>
                    <a:pt x="6767994" y="2073429"/>
                  </a:lnTo>
                  <a:lnTo>
                    <a:pt x="6853109" y="2270899"/>
                  </a:lnTo>
                  <a:lnTo>
                    <a:pt x="6935478" y="2270899"/>
                  </a:lnTo>
                  <a:lnTo>
                    <a:pt x="7020593" y="2369634"/>
                  </a:lnTo>
                  <a:lnTo>
                    <a:pt x="7105708" y="2567103"/>
                  </a:lnTo>
                  <a:lnTo>
                    <a:pt x="7182585" y="2567103"/>
                  </a:lnTo>
                  <a:lnTo>
                    <a:pt x="7267700" y="2665838"/>
                  </a:lnTo>
                  <a:lnTo>
                    <a:pt x="7350069" y="2764573"/>
                  </a:lnTo>
                  <a:lnTo>
                    <a:pt x="7435184" y="2764573"/>
                  </a:lnTo>
                  <a:lnTo>
                    <a:pt x="7517553" y="2764573"/>
                  </a:lnTo>
                  <a:lnTo>
                    <a:pt x="7602668" y="2764573"/>
                  </a:lnTo>
                  <a:lnTo>
                    <a:pt x="7687782" y="2665838"/>
                  </a:lnTo>
                  <a:lnTo>
                    <a:pt x="7770151" y="2665838"/>
                  </a:lnTo>
                  <a:lnTo>
                    <a:pt x="7855266" y="2764573"/>
                  </a:lnTo>
                  <a:lnTo>
                    <a:pt x="7937635" y="2764573"/>
                  </a:lnTo>
                  <a:lnTo>
                    <a:pt x="8022750" y="2962042"/>
                  </a:lnTo>
                  <a:lnTo>
                    <a:pt x="8107865" y="3159512"/>
                  </a:lnTo>
                  <a:lnTo>
                    <a:pt x="8184743" y="3356981"/>
                  </a:lnTo>
                  <a:lnTo>
                    <a:pt x="8269857" y="3356981"/>
                  </a:lnTo>
                  <a:lnTo>
                    <a:pt x="8352226" y="3356981"/>
                  </a:lnTo>
                  <a:lnTo>
                    <a:pt x="8437341" y="3455716"/>
                  </a:lnTo>
                  <a:lnTo>
                    <a:pt x="8519710" y="3356981"/>
                  </a:lnTo>
                  <a:lnTo>
                    <a:pt x="8604825" y="3356981"/>
                  </a:lnTo>
                  <a:lnTo>
                    <a:pt x="8689940" y="3258247"/>
                  </a:lnTo>
                  <a:lnTo>
                    <a:pt x="8772309" y="3258247"/>
                  </a:lnTo>
                  <a:lnTo>
                    <a:pt x="8857424" y="3258247"/>
                  </a:lnTo>
                  <a:lnTo>
                    <a:pt x="8939793" y="2962042"/>
                  </a:lnTo>
                  <a:lnTo>
                    <a:pt x="9024907" y="3258247"/>
                  </a:lnTo>
                  <a:lnTo>
                    <a:pt x="9110022" y="3258247"/>
                  </a:lnTo>
                  <a:lnTo>
                    <a:pt x="9186900" y="3159512"/>
                  </a:lnTo>
                  <a:lnTo>
                    <a:pt x="9272015" y="3060777"/>
                  </a:lnTo>
                  <a:lnTo>
                    <a:pt x="9354384" y="3060777"/>
                  </a:lnTo>
                  <a:lnTo>
                    <a:pt x="9439499" y="3060777"/>
                  </a:lnTo>
                  <a:lnTo>
                    <a:pt x="9521868" y="3060777"/>
                  </a:lnTo>
                  <a:lnTo>
                    <a:pt x="9606983" y="3159512"/>
                  </a:lnTo>
                  <a:lnTo>
                    <a:pt x="9692097" y="3060777"/>
                  </a:lnTo>
                </a:path>
              </a:pathLst>
            </a:custGeom>
            <a:ln w="28575">
              <a:solidFill>
                <a:srgbClr val="00A84E"/>
              </a:solidFill>
            </a:ln>
          </p:spPr>
          <p:txBody>
            <a:bodyPr wrap="square" lIns="0" tIns="0" rIns="0" bIns="0" rtlCol="0"/>
            <a:lstStyle/>
            <a:p>
              <a:endParaRPr sz="1266"/>
            </a:p>
          </p:txBody>
        </p:sp>
        <p:sp>
          <p:nvSpPr>
            <p:cNvPr id="31" name="object 31"/>
            <p:cNvSpPr/>
            <p:nvPr/>
          </p:nvSpPr>
          <p:spPr>
            <a:xfrm>
              <a:off x="1304925" y="1933587"/>
              <a:ext cx="9829800" cy="3662045"/>
            </a:xfrm>
            <a:custGeom>
              <a:avLst/>
              <a:gdLst/>
              <a:ahLst/>
              <a:cxnLst/>
              <a:rect l="l" t="t" r="r" b="b"/>
              <a:pathLst>
                <a:path w="9829800" h="3662045">
                  <a:moveTo>
                    <a:pt x="515607" y="1292275"/>
                  </a:moveTo>
                  <a:lnTo>
                    <a:pt x="487426" y="1260195"/>
                  </a:lnTo>
                  <a:lnTo>
                    <a:pt x="482561" y="1259230"/>
                  </a:lnTo>
                  <a:lnTo>
                    <a:pt x="38100" y="1259230"/>
                  </a:lnTo>
                  <a:lnTo>
                    <a:pt x="33045" y="1259230"/>
                  </a:lnTo>
                  <a:lnTo>
                    <a:pt x="965" y="1287424"/>
                  </a:lnTo>
                  <a:lnTo>
                    <a:pt x="0" y="1292275"/>
                  </a:lnTo>
                  <a:lnTo>
                    <a:pt x="0" y="1432407"/>
                  </a:lnTo>
                  <a:lnTo>
                    <a:pt x="28181" y="1464487"/>
                  </a:lnTo>
                  <a:lnTo>
                    <a:pt x="33045" y="1465453"/>
                  </a:lnTo>
                  <a:lnTo>
                    <a:pt x="482561" y="1465453"/>
                  </a:lnTo>
                  <a:lnTo>
                    <a:pt x="514642" y="1437259"/>
                  </a:lnTo>
                  <a:lnTo>
                    <a:pt x="515607" y="1432407"/>
                  </a:lnTo>
                  <a:lnTo>
                    <a:pt x="515607" y="1292275"/>
                  </a:lnTo>
                  <a:close/>
                </a:path>
                <a:path w="9829800" h="3662045">
                  <a:moveTo>
                    <a:pt x="3241548" y="33045"/>
                  </a:moveTo>
                  <a:lnTo>
                    <a:pt x="3213366" y="965"/>
                  </a:lnTo>
                  <a:lnTo>
                    <a:pt x="3208502" y="0"/>
                  </a:lnTo>
                  <a:lnTo>
                    <a:pt x="2782443" y="0"/>
                  </a:lnTo>
                  <a:lnTo>
                    <a:pt x="2777388" y="0"/>
                  </a:lnTo>
                  <a:lnTo>
                    <a:pt x="2745308" y="28181"/>
                  </a:lnTo>
                  <a:lnTo>
                    <a:pt x="2744343" y="33045"/>
                  </a:lnTo>
                  <a:lnTo>
                    <a:pt x="2744343" y="173164"/>
                  </a:lnTo>
                  <a:lnTo>
                    <a:pt x="2772537" y="205244"/>
                  </a:lnTo>
                  <a:lnTo>
                    <a:pt x="2777388" y="206209"/>
                  </a:lnTo>
                  <a:lnTo>
                    <a:pt x="3208502" y="206209"/>
                  </a:lnTo>
                  <a:lnTo>
                    <a:pt x="3240582" y="178028"/>
                  </a:lnTo>
                  <a:lnTo>
                    <a:pt x="3241548" y="173164"/>
                  </a:lnTo>
                  <a:lnTo>
                    <a:pt x="3241548" y="33045"/>
                  </a:lnTo>
                  <a:close/>
                </a:path>
                <a:path w="9829800" h="3662045">
                  <a:moveTo>
                    <a:pt x="8764194" y="3488753"/>
                  </a:moveTo>
                  <a:lnTo>
                    <a:pt x="8736012" y="3456673"/>
                  </a:lnTo>
                  <a:lnTo>
                    <a:pt x="8731148" y="3455708"/>
                  </a:lnTo>
                  <a:lnTo>
                    <a:pt x="8286267" y="3455708"/>
                  </a:lnTo>
                  <a:lnTo>
                    <a:pt x="8281225" y="3455708"/>
                  </a:lnTo>
                  <a:lnTo>
                    <a:pt x="8249145" y="3483902"/>
                  </a:lnTo>
                  <a:lnTo>
                    <a:pt x="8248167" y="3488753"/>
                  </a:lnTo>
                  <a:lnTo>
                    <a:pt x="8248167" y="3628872"/>
                  </a:lnTo>
                  <a:lnTo>
                    <a:pt x="8276361" y="3660965"/>
                  </a:lnTo>
                  <a:lnTo>
                    <a:pt x="8281225" y="3661930"/>
                  </a:lnTo>
                  <a:lnTo>
                    <a:pt x="8731148" y="3661930"/>
                  </a:lnTo>
                  <a:lnTo>
                    <a:pt x="8763229" y="3633736"/>
                  </a:lnTo>
                  <a:lnTo>
                    <a:pt x="8764194" y="3628872"/>
                  </a:lnTo>
                  <a:lnTo>
                    <a:pt x="8764194" y="3488753"/>
                  </a:lnTo>
                  <a:close/>
                </a:path>
                <a:path w="9829800" h="3662045">
                  <a:moveTo>
                    <a:pt x="9829787" y="2773299"/>
                  </a:moveTo>
                  <a:lnTo>
                    <a:pt x="9801606" y="2741218"/>
                  </a:lnTo>
                  <a:lnTo>
                    <a:pt x="9796742" y="2740253"/>
                  </a:lnTo>
                  <a:lnTo>
                    <a:pt x="9373616" y="2740253"/>
                  </a:lnTo>
                  <a:lnTo>
                    <a:pt x="9368561" y="2740253"/>
                  </a:lnTo>
                  <a:lnTo>
                    <a:pt x="9336481" y="2768447"/>
                  </a:lnTo>
                  <a:lnTo>
                    <a:pt x="9335516" y="2773299"/>
                  </a:lnTo>
                  <a:lnTo>
                    <a:pt x="9335516" y="2913418"/>
                  </a:lnTo>
                  <a:lnTo>
                    <a:pt x="9363697" y="2945498"/>
                  </a:lnTo>
                  <a:lnTo>
                    <a:pt x="9368561" y="2946476"/>
                  </a:lnTo>
                  <a:lnTo>
                    <a:pt x="9796742" y="2946476"/>
                  </a:lnTo>
                  <a:lnTo>
                    <a:pt x="9828822" y="2918282"/>
                  </a:lnTo>
                  <a:lnTo>
                    <a:pt x="9829787" y="2913418"/>
                  </a:lnTo>
                  <a:lnTo>
                    <a:pt x="9829787" y="2773299"/>
                  </a:lnTo>
                  <a:close/>
                </a:path>
              </a:pathLst>
            </a:custGeom>
            <a:solidFill>
              <a:srgbClr val="00A84E"/>
            </a:solidFill>
          </p:spPr>
          <p:txBody>
            <a:bodyPr wrap="square" lIns="0" tIns="0" rIns="0" bIns="0" rtlCol="0"/>
            <a:lstStyle/>
            <a:p>
              <a:endParaRPr sz="1266"/>
            </a:p>
          </p:txBody>
        </p:sp>
      </p:grpSp>
      <p:sp>
        <p:nvSpPr>
          <p:cNvPr id="32" name="object 32"/>
          <p:cNvSpPr txBox="1"/>
          <p:nvPr/>
        </p:nvSpPr>
        <p:spPr>
          <a:xfrm>
            <a:off x="1107308" y="2256043"/>
            <a:ext cx="233065" cy="127961"/>
          </a:xfrm>
          <a:prstGeom prst="rect">
            <a:avLst/>
          </a:prstGeom>
        </p:spPr>
        <p:txBody>
          <a:bodyPr vert="horz" wrap="square" lIns="0" tIns="8930" rIns="0" bIns="0" rtlCol="0">
            <a:spAutoFit/>
          </a:bodyPr>
          <a:lstStyle/>
          <a:p>
            <a:pPr marL="8929">
              <a:spcBef>
                <a:spcPts val="70"/>
              </a:spcBef>
            </a:pPr>
            <a:r>
              <a:rPr sz="773" b="1" spc="-14">
                <a:solidFill>
                  <a:srgbClr val="FFFFFF"/>
                </a:solidFill>
                <a:latin typeface="Segoe UI Semibold"/>
                <a:cs typeface="Segoe UI Semibold"/>
              </a:rPr>
              <a:t>2.5%</a:t>
            </a:r>
            <a:endParaRPr sz="773">
              <a:latin typeface="Segoe UI Semibold"/>
              <a:cs typeface="Segoe UI Semibold"/>
            </a:endParaRPr>
          </a:p>
        </p:txBody>
      </p:sp>
      <p:sp>
        <p:nvSpPr>
          <p:cNvPr id="33" name="object 33"/>
          <p:cNvSpPr txBox="1"/>
          <p:nvPr/>
        </p:nvSpPr>
        <p:spPr>
          <a:xfrm>
            <a:off x="7671275" y="3297386"/>
            <a:ext cx="218331" cy="127961"/>
          </a:xfrm>
          <a:prstGeom prst="rect">
            <a:avLst/>
          </a:prstGeom>
        </p:spPr>
        <p:txBody>
          <a:bodyPr vert="horz" wrap="square" lIns="0" tIns="8930" rIns="0" bIns="0" rtlCol="0">
            <a:spAutoFit/>
          </a:bodyPr>
          <a:lstStyle/>
          <a:p>
            <a:pPr marL="8929">
              <a:spcBef>
                <a:spcPts val="70"/>
              </a:spcBef>
            </a:pPr>
            <a:r>
              <a:rPr sz="773" b="1" spc="-14">
                <a:solidFill>
                  <a:srgbClr val="FFFFFF"/>
                </a:solidFill>
                <a:latin typeface="Segoe UI Semibold"/>
                <a:cs typeface="Segoe UI Semibold"/>
              </a:rPr>
              <a:t>1.0%</a:t>
            </a:r>
            <a:endParaRPr sz="773">
              <a:latin typeface="Segoe UI Semibold"/>
              <a:cs typeface="Segoe UI Semibold"/>
            </a:endParaRPr>
          </a:p>
        </p:txBody>
      </p:sp>
      <p:sp>
        <p:nvSpPr>
          <p:cNvPr id="34" name="object 34"/>
          <p:cNvSpPr txBox="1"/>
          <p:nvPr/>
        </p:nvSpPr>
        <p:spPr>
          <a:xfrm>
            <a:off x="3036945" y="1370640"/>
            <a:ext cx="220117" cy="127961"/>
          </a:xfrm>
          <a:prstGeom prst="rect">
            <a:avLst/>
          </a:prstGeom>
        </p:spPr>
        <p:txBody>
          <a:bodyPr vert="horz" wrap="square" lIns="0" tIns="8930" rIns="0" bIns="0" rtlCol="0">
            <a:spAutoFit/>
          </a:bodyPr>
          <a:lstStyle/>
          <a:p>
            <a:pPr marL="8929">
              <a:spcBef>
                <a:spcPts val="70"/>
              </a:spcBef>
            </a:pPr>
            <a:r>
              <a:rPr sz="773" b="1" spc="-14">
                <a:solidFill>
                  <a:srgbClr val="FFFFFF"/>
                </a:solidFill>
                <a:latin typeface="Segoe UI Semibold"/>
                <a:cs typeface="Segoe UI Semibold"/>
              </a:rPr>
              <a:t>4.1%</a:t>
            </a:r>
            <a:endParaRPr sz="773">
              <a:latin typeface="Segoe UI Semibold"/>
              <a:cs typeface="Segoe UI Semibold"/>
            </a:endParaRPr>
          </a:p>
        </p:txBody>
      </p:sp>
      <p:sp>
        <p:nvSpPr>
          <p:cNvPr id="35" name="object 35"/>
          <p:cNvSpPr txBox="1"/>
          <p:nvPr/>
        </p:nvSpPr>
        <p:spPr>
          <a:xfrm>
            <a:off x="6906744" y="3800441"/>
            <a:ext cx="233511" cy="127961"/>
          </a:xfrm>
          <a:prstGeom prst="rect">
            <a:avLst/>
          </a:prstGeom>
        </p:spPr>
        <p:txBody>
          <a:bodyPr vert="horz" wrap="square" lIns="0" tIns="8930" rIns="0" bIns="0" rtlCol="0">
            <a:spAutoFit/>
          </a:bodyPr>
          <a:lstStyle/>
          <a:p>
            <a:pPr marL="8929">
              <a:spcBef>
                <a:spcPts val="70"/>
              </a:spcBef>
            </a:pPr>
            <a:r>
              <a:rPr sz="773" b="1" spc="-14">
                <a:solidFill>
                  <a:srgbClr val="FFFFFF"/>
                </a:solidFill>
                <a:latin typeface="Segoe UI Semibold"/>
                <a:cs typeface="Segoe UI Semibold"/>
              </a:rPr>
              <a:t>0.6%</a:t>
            </a:r>
            <a:endParaRPr sz="773">
              <a:latin typeface="Segoe UI Semibold"/>
              <a:cs typeface="Segoe UI Semibold"/>
            </a:endParaRPr>
          </a:p>
        </p:txBody>
      </p:sp>
      <p:grpSp>
        <p:nvGrpSpPr>
          <p:cNvPr id="36" name="object 36"/>
          <p:cNvGrpSpPr/>
          <p:nvPr/>
        </p:nvGrpSpPr>
        <p:grpSpPr>
          <a:xfrm>
            <a:off x="715919" y="942589"/>
            <a:ext cx="3033861" cy="3656707"/>
            <a:chOff x="828675" y="1171575"/>
            <a:chExt cx="4314825" cy="5200650"/>
          </a:xfrm>
        </p:grpSpPr>
        <p:sp>
          <p:nvSpPr>
            <p:cNvPr id="37" name="object 37"/>
            <p:cNvSpPr/>
            <p:nvPr/>
          </p:nvSpPr>
          <p:spPr>
            <a:xfrm>
              <a:off x="838200" y="6353175"/>
              <a:ext cx="923925" cy="0"/>
            </a:xfrm>
            <a:custGeom>
              <a:avLst/>
              <a:gdLst/>
              <a:ahLst/>
              <a:cxnLst/>
              <a:rect l="l" t="t" r="r" b="b"/>
              <a:pathLst>
                <a:path w="923925">
                  <a:moveTo>
                    <a:pt x="0" y="0"/>
                  </a:moveTo>
                  <a:lnTo>
                    <a:pt x="923925" y="0"/>
                  </a:lnTo>
                </a:path>
              </a:pathLst>
            </a:custGeom>
            <a:ln w="38100">
              <a:solidFill>
                <a:srgbClr val="0066B0"/>
              </a:solidFill>
            </a:ln>
          </p:spPr>
          <p:txBody>
            <a:bodyPr wrap="square" lIns="0" tIns="0" rIns="0" bIns="0" rtlCol="0"/>
            <a:lstStyle/>
            <a:p>
              <a:endParaRPr sz="1266"/>
            </a:p>
          </p:txBody>
        </p:sp>
        <p:sp>
          <p:nvSpPr>
            <p:cNvPr id="38" name="object 38"/>
            <p:cNvSpPr/>
            <p:nvPr/>
          </p:nvSpPr>
          <p:spPr>
            <a:xfrm>
              <a:off x="828675" y="1171575"/>
              <a:ext cx="4314825" cy="371475"/>
            </a:xfrm>
            <a:custGeom>
              <a:avLst/>
              <a:gdLst/>
              <a:ahLst/>
              <a:cxnLst/>
              <a:rect l="l" t="t" r="r" b="b"/>
              <a:pathLst>
                <a:path w="4314825" h="371475">
                  <a:moveTo>
                    <a:pt x="4314825" y="371475"/>
                  </a:moveTo>
                  <a:lnTo>
                    <a:pt x="0" y="371475"/>
                  </a:lnTo>
                  <a:lnTo>
                    <a:pt x="0" y="0"/>
                  </a:lnTo>
                  <a:lnTo>
                    <a:pt x="4314825" y="0"/>
                  </a:lnTo>
                  <a:lnTo>
                    <a:pt x="4314825" y="371475"/>
                  </a:lnTo>
                  <a:close/>
                </a:path>
              </a:pathLst>
            </a:custGeom>
            <a:solidFill>
              <a:srgbClr val="E6E6E6">
                <a:alpha val="67839"/>
              </a:srgbClr>
            </a:solidFill>
          </p:spPr>
          <p:txBody>
            <a:bodyPr wrap="square" lIns="0" tIns="0" rIns="0" bIns="0" rtlCol="0"/>
            <a:lstStyle/>
            <a:p>
              <a:endParaRPr sz="1266"/>
            </a:p>
          </p:txBody>
        </p:sp>
      </p:grpSp>
      <p:sp>
        <p:nvSpPr>
          <p:cNvPr id="39" name="object 39"/>
          <p:cNvSpPr txBox="1"/>
          <p:nvPr/>
        </p:nvSpPr>
        <p:spPr>
          <a:xfrm>
            <a:off x="707678" y="931279"/>
            <a:ext cx="3033861" cy="194282"/>
          </a:xfrm>
          <a:prstGeom prst="rect">
            <a:avLst/>
          </a:prstGeom>
        </p:spPr>
        <p:txBody>
          <a:bodyPr vert="horz" wrap="square" lIns="0" tIns="42416" rIns="0" bIns="0" rtlCol="0">
            <a:spAutoFit/>
          </a:bodyPr>
          <a:lstStyle/>
          <a:p>
            <a:pPr marL="33485">
              <a:spcBef>
                <a:spcPts val="334"/>
              </a:spcBef>
              <a:tabLst>
                <a:tab pos="889365" algn="l"/>
                <a:tab pos="2087240" algn="l"/>
              </a:tabLst>
            </a:pPr>
            <a:r>
              <a:rPr sz="984" b="1" spc="-7">
                <a:solidFill>
                  <a:srgbClr val="252423"/>
                </a:solidFill>
                <a:latin typeface="Segoe UI"/>
                <a:cs typeface="Segoe UI"/>
              </a:rPr>
              <a:t>Legend</a:t>
            </a:r>
            <a:r>
              <a:rPr sz="984" b="1">
                <a:solidFill>
                  <a:srgbClr val="252423"/>
                </a:solidFill>
                <a:latin typeface="Segoe UI"/>
                <a:cs typeface="Segoe UI"/>
              </a:rPr>
              <a:t>	</a:t>
            </a:r>
            <a:r>
              <a:rPr sz="984" spc="-7">
                <a:solidFill>
                  <a:srgbClr val="252423"/>
                </a:solidFill>
                <a:latin typeface="Segoe UI"/>
                <a:cs typeface="Segoe UI"/>
              </a:rPr>
              <a:t>Vacancy</a:t>
            </a:r>
            <a:r>
              <a:rPr sz="984" spc="-28">
                <a:solidFill>
                  <a:srgbClr val="252423"/>
                </a:solidFill>
                <a:latin typeface="Segoe UI"/>
                <a:cs typeface="Segoe UI"/>
              </a:rPr>
              <a:t> </a:t>
            </a:r>
            <a:r>
              <a:rPr sz="984" spc="-14">
                <a:solidFill>
                  <a:srgbClr val="252423"/>
                </a:solidFill>
                <a:latin typeface="Segoe UI"/>
                <a:cs typeface="Segoe UI"/>
              </a:rPr>
              <a:t>Rate</a:t>
            </a:r>
            <a:r>
              <a:rPr sz="984">
                <a:solidFill>
                  <a:srgbClr val="252423"/>
                </a:solidFill>
                <a:latin typeface="Segoe UI"/>
                <a:cs typeface="Segoe UI"/>
              </a:rPr>
              <a:t>	</a:t>
            </a:r>
            <a:r>
              <a:rPr sz="984" spc="-14">
                <a:solidFill>
                  <a:srgbClr val="252423"/>
                </a:solidFill>
                <a:latin typeface="Segoe UI"/>
                <a:cs typeface="Segoe UI"/>
              </a:rPr>
              <a:t>Total</a:t>
            </a:r>
            <a:r>
              <a:rPr sz="984" spc="-39">
                <a:solidFill>
                  <a:srgbClr val="252423"/>
                </a:solidFill>
                <a:latin typeface="Segoe UI"/>
                <a:cs typeface="Segoe UI"/>
              </a:rPr>
              <a:t> </a:t>
            </a:r>
            <a:r>
              <a:rPr sz="984" spc="-7">
                <a:solidFill>
                  <a:srgbClr val="252423"/>
                </a:solidFill>
                <a:latin typeface="Segoe UI"/>
                <a:cs typeface="Segoe UI"/>
              </a:rPr>
              <a:t>Vacancies</a:t>
            </a:r>
            <a:endParaRPr sz="984">
              <a:latin typeface="Segoe UI"/>
              <a:cs typeface="Segoe UI"/>
            </a:endParaRPr>
          </a:p>
        </p:txBody>
      </p:sp>
      <p:sp>
        <p:nvSpPr>
          <p:cNvPr id="40" name="object 40"/>
          <p:cNvSpPr/>
          <p:nvPr/>
        </p:nvSpPr>
        <p:spPr>
          <a:xfrm>
            <a:off x="1317129" y="1071921"/>
            <a:ext cx="180826" cy="0"/>
          </a:xfrm>
          <a:custGeom>
            <a:avLst/>
            <a:gdLst/>
            <a:ahLst/>
            <a:cxnLst/>
            <a:rect l="l" t="t" r="r" b="b"/>
            <a:pathLst>
              <a:path w="257175">
                <a:moveTo>
                  <a:pt x="0" y="0"/>
                </a:moveTo>
                <a:lnTo>
                  <a:pt x="257175" y="0"/>
                </a:lnTo>
              </a:path>
            </a:pathLst>
          </a:custGeom>
          <a:ln w="38100">
            <a:solidFill>
              <a:srgbClr val="33B972"/>
            </a:solidFill>
          </a:ln>
        </p:spPr>
        <p:txBody>
          <a:bodyPr wrap="square" lIns="0" tIns="0" rIns="0" bIns="0" rtlCol="0"/>
          <a:lstStyle/>
          <a:p>
            <a:endParaRPr sz="1266"/>
          </a:p>
        </p:txBody>
      </p:sp>
      <p:sp>
        <p:nvSpPr>
          <p:cNvPr id="41" name="object 41"/>
          <p:cNvSpPr/>
          <p:nvPr/>
        </p:nvSpPr>
        <p:spPr>
          <a:xfrm>
            <a:off x="2515940" y="1008297"/>
            <a:ext cx="207615" cy="107156"/>
          </a:xfrm>
          <a:custGeom>
            <a:avLst/>
            <a:gdLst/>
            <a:ahLst/>
            <a:cxnLst/>
            <a:rect l="l" t="t" r="r" b="b"/>
            <a:pathLst>
              <a:path w="295275" h="152400">
                <a:moveTo>
                  <a:pt x="0" y="0"/>
                </a:moveTo>
                <a:lnTo>
                  <a:pt x="295275" y="0"/>
                </a:lnTo>
                <a:lnTo>
                  <a:pt x="295275" y="152399"/>
                </a:lnTo>
                <a:lnTo>
                  <a:pt x="0" y="152399"/>
                </a:lnTo>
                <a:lnTo>
                  <a:pt x="0" y="0"/>
                </a:lnTo>
                <a:close/>
              </a:path>
            </a:pathLst>
          </a:custGeom>
          <a:solidFill>
            <a:srgbClr val="0066B0"/>
          </a:solidFill>
        </p:spPr>
        <p:txBody>
          <a:bodyPr wrap="square" lIns="0" tIns="0" rIns="0" bIns="0" rtlCol="0"/>
          <a:lstStyle/>
          <a:p>
            <a:endParaRPr sz="1266"/>
          </a:p>
        </p:txBody>
      </p:sp>
      <p:sp>
        <p:nvSpPr>
          <p:cNvPr id="42" name="object 42"/>
          <p:cNvSpPr txBox="1">
            <a:spLocks noGrp="1"/>
          </p:cNvSpPr>
          <p:nvPr>
            <p:ph type="title"/>
          </p:nvPr>
        </p:nvSpPr>
        <p:spPr>
          <a:xfrm>
            <a:off x="3933962" y="932659"/>
            <a:ext cx="4119283" cy="193683"/>
          </a:xfrm>
          <a:prstGeom prst="rect">
            <a:avLst/>
          </a:prstGeom>
        </p:spPr>
        <p:txBody>
          <a:bodyPr vert="horz" wrap="square" lIns="0" tIns="8930" rIns="0" bIns="0" rtlCol="0" anchor="ctr">
            <a:spAutoFit/>
          </a:bodyPr>
          <a:lstStyle/>
          <a:p>
            <a:pPr marL="8929">
              <a:lnSpc>
                <a:spcPct val="100000"/>
              </a:lnSpc>
              <a:spcBef>
                <a:spcPts val="70"/>
              </a:spcBef>
            </a:pPr>
            <a:r>
              <a:rPr sz="1200">
                <a:solidFill>
                  <a:schemeClr val="tx1"/>
                </a:solidFill>
              </a:rPr>
              <a:t>Residential</a:t>
            </a:r>
            <a:r>
              <a:rPr sz="1200" spc="-39">
                <a:solidFill>
                  <a:schemeClr val="tx1"/>
                </a:solidFill>
              </a:rPr>
              <a:t> </a:t>
            </a:r>
            <a:r>
              <a:rPr lang="en-AU" sz="1200" spc="-7">
                <a:solidFill>
                  <a:schemeClr val="tx1"/>
                </a:solidFill>
              </a:rPr>
              <a:t>vacancy</a:t>
            </a:r>
            <a:r>
              <a:rPr lang="en-AU" sz="1200" spc="-32">
                <a:solidFill>
                  <a:schemeClr val="tx1"/>
                </a:solidFill>
              </a:rPr>
              <a:t> r</a:t>
            </a:r>
            <a:r>
              <a:rPr lang="en-AU" sz="1200">
                <a:solidFill>
                  <a:schemeClr val="tx1"/>
                </a:solidFill>
              </a:rPr>
              <a:t>ates</a:t>
            </a:r>
            <a:r>
              <a:rPr lang="en-AU" sz="1200" spc="-32">
                <a:solidFill>
                  <a:schemeClr val="tx1"/>
                </a:solidFill>
              </a:rPr>
              <a:t> </a:t>
            </a:r>
            <a:r>
              <a:rPr sz="1200">
                <a:solidFill>
                  <a:schemeClr val="tx1"/>
                </a:solidFill>
              </a:rPr>
              <a:t>in</a:t>
            </a:r>
            <a:r>
              <a:rPr sz="1200" spc="-32">
                <a:solidFill>
                  <a:schemeClr val="tx1"/>
                </a:solidFill>
              </a:rPr>
              <a:t> </a:t>
            </a:r>
            <a:r>
              <a:rPr sz="1200">
                <a:solidFill>
                  <a:schemeClr val="tx1"/>
                </a:solidFill>
              </a:rPr>
              <a:t>Brisbane</a:t>
            </a:r>
            <a:r>
              <a:rPr lang="en-AU" sz="1200">
                <a:solidFill>
                  <a:schemeClr val="tx1"/>
                </a:solidFill>
              </a:rPr>
              <a:t> (September</a:t>
            </a:r>
            <a:r>
              <a:rPr lang="en-AU" sz="1200" spc="-28">
                <a:solidFill>
                  <a:schemeClr val="tx1"/>
                </a:solidFill>
              </a:rPr>
              <a:t> </a:t>
            </a:r>
            <a:r>
              <a:rPr lang="en-AU" sz="1200" spc="-7">
                <a:solidFill>
                  <a:schemeClr val="tx1"/>
                </a:solidFill>
              </a:rPr>
              <a:t>2023)</a:t>
            </a:r>
            <a:endParaRPr sz="1200" spc="-7">
              <a:solidFill>
                <a:schemeClr val="tx1"/>
              </a:solidFill>
            </a:endParaRPr>
          </a:p>
        </p:txBody>
      </p:sp>
      <p:sp>
        <p:nvSpPr>
          <p:cNvPr id="44" name="object 19">
            <a:extLst>
              <a:ext uri="{FF2B5EF4-FFF2-40B4-BE49-F238E27FC236}">
                <a16:creationId xmlns:a16="http://schemas.microsoft.com/office/drawing/2014/main" id="{3D40C378-AF7A-95BF-8341-5967ABB6A708}"/>
              </a:ext>
            </a:extLst>
          </p:cNvPr>
          <p:cNvSpPr txBox="1"/>
          <p:nvPr/>
        </p:nvSpPr>
        <p:spPr>
          <a:xfrm>
            <a:off x="715919" y="4638820"/>
            <a:ext cx="7250195" cy="319808"/>
          </a:xfrm>
          <a:prstGeom prst="rect">
            <a:avLst/>
          </a:prstGeom>
        </p:spPr>
        <p:txBody>
          <a:bodyPr vert="horz" wrap="square" lIns="0" tIns="8930" rIns="0" bIns="0" rtlCol="0">
            <a:spAutoFit/>
          </a:bodyPr>
          <a:lstStyle/>
          <a:p>
            <a:pPr marR="3572">
              <a:spcAft>
                <a:spcPts val="211"/>
              </a:spcAft>
            </a:pPr>
            <a:r>
              <a:rPr lang="en-AU" sz="562">
                <a:latin typeface="Segoe UI"/>
                <a:cs typeface="Segoe UI"/>
              </a:rPr>
              <a:t>Source:</a:t>
            </a:r>
            <a:r>
              <a:rPr lang="en-AU" sz="562" spc="-7">
                <a:latin typeface="Segoe UI"/>
                <a:cs typeface="Segoe UI"/>
              </a:rPr>
              <a:t> </a:t>
            </a:r>
            <a:r>
              <a:rPr lang="en-AU" sz="562">
                <a:latin typeface="Segoe UI"/>
                <a:cs typeface="Segoe UI"/>
              </a:rPr>
              <a:t>SQM</a:t>
            </a:r>
            <a:r>
              <a:rPr lang="en-AU" sz="562" spc="-4">
                <a:latin typeface="Segoe UI"/>
                <a:cs typeface="Segoe UI"/>
              </a:rPr>
              <a:t> </a:t>
            </a:r>
            <a:r>
              <a:rPr lang="en-AU" sz="562">
                <a:latin typeface="Segoe UI"/>
                <a:cs typeface="Segoe UI"/>
              </a:rPr>
              <a:t>Research</a:t>
            </a:r>
            <a:r>
              <a:rPr lang="en-AU" sz="562" spc="-7">
                <a:latin typeface="Segoe UI"/>
                <a:cs typeface="Segoe UI"/>
              </a:rPr>
              <a:t> </a:t>
            </a:r>
            <a:r>
              <a:rPr lang="en-AU" sz="562">
                <a:latin typeface="Segoe UI"/>
                <a:cs typeface="Segoe UI"/>
              </a:rPr>
              <a:t>PTY</a:t>
            </a:r>
            <a:r>
              <a:rPr lang="en-AU" sz="562" spc="-4">
                <a:latin typeface="Segoe UI"/>
                <a:cs typeface="Segoe UI"/>
              </a:rPr>
              <a:t> </a:t>
            </a:r>
            <a:r>
              <a:rPr lang="en-AU" sz="562" spc="-18">
                <a:latin typeface="Segoe UI"/>
                <a:cs typeface="Segoe UI"/>
              </a:rPr>
              <a:t>LTD</a:t>
            </a:r>
            <a:r>
              <a:rPr sz="562" spc="-7">
                <a:latin typeface="Segoe UI"/>
                <a:cs typeface="Segoe UI"/>
              </a:rPr>
              <a:t>,</a:t>
            </a:r>
            <a:endParaRPr lang="en-AU" sz="562" spc="-7">
              <a:latin typeface="Segoe UI"/>
              <a:cs typeface="Segoe UI"/>
            </a:endParaRPr>
          </a:p>
          <a:p>
            <a:pPr marR="3572">
              <a:spcAft>
                <a:spcPts val="211"/>
              </a:spcAft>
            </a:pPr>
            <a:r>
              <a:rPr lang="en-AU" sz="562">
                <a:latin typeface="Segoe UI"/>
                <a:cs typeface="Segoe UI"/>
              </a:rPr>
              <a:t>Note:</a:t>
            </a:r>
            <a:r>
              <a:rPr lang="en-AU" sz="562" spc="-7">
                <a:latin typeface="Segoe UI"/>
                <a:cs typeface="Segoe UI"/>
              </a:rPr>
              <a:t> </a:t>
            </a:r>
            <a:r>
              <a:rPr lang="en-AU" sz="562">
                <a:solidFill>
                  <a:srgbClr val="252423"/>
                </a:solidFill>
                <a:latin typeface="Segoe UI"/>
                <a:cs typeface="Segoe UI"/>
              </a:rPr>
              <a:t>In</a:t>
            </a:r>
            <a:r>
              <a:rPr lang="en-AU" sz="562" spc="-4">
                <a:solidFill>
                  <a:srgbClr val="252423"/>
                </a:solidFill>
                <a:latin typeface="Segoe UI"/>
                <a:cs typeface="Segoe UI"/>
              </a:rPr>
              <a:t> </a:t>
            </a:r>
            <a:r>
              <a:rPr lang="en-AU" sz="562">
                <a:solidFill>
                  <a:srgbClr val="252423"/>
                </a:solidFill>
                <a:latin typeface="Segoe UI"/>
                <a:cs typeface="Segoe UI"/>
              </a:rPr>
              <a:t>compiling</a:t>
            </a:r>
            <a:r>
              <a:rPr lang="en-AU" sz="562" spc="-4">
                <a:solidFill>
                  <a:srgbClr val="252423"/>
                </a:solidFill>
                <a:latin typeface="Segoe UI"/>
                <a:cs typeface="Segoe UI"/>
              </a:rPr>
              <a:t> </a:t>
            </a:r>
            <a:r>
              <a:rPr lang="en-AU" sz="562">
                <a:solidFill>
                  <a:srgbClr val="252423"/>
                </a:solidFill>
                <a:latin typeface="Segoe UI"/>
                <a:cs typeface="Segoe UI"/>
              </a:rPr>
              <a:t>this</a:t>
            </a:r>
            <a:r>
              <a:rPr lang="en-AU" sz="562" spc="-4">
                <a:solidFill>
                  <a:srgbClr val="252423"/>
                </a:solidFill>
                <a:latin typeface="Segoe UI"/>
                <a:cs typeface="Segoe UI"/>
              </a:rPr>
              <a:t> </a:t>
            </a:r>
            <a:r>
              <a:rPr lang="en-AU" sz="562">
                <a:solidFill>
                  <a:srgbClr val="252423"/>
                </a:solidFill>
                <a:latin typeface="Segoe UI"/>
                <a:cs typeface="Segoe UI"/>
              </a:rPr>
              <a:t>information,</a:t>
            </a:r>
            <a:r>
              <a:rPr lang="en-AU" sz="562" spc="-7">
                <a:solidFill>
                  <a:srgbClr val="252423"/>
                </a:solidFill>
                <a:latin typeface="Segoe UI"/>
                <a:cs typeface="Segoe UI"/>
              </a:rPr>
              <a:t> </a:t>
            </a:r>
            <a:r>
              <a:rPr lang="en-AU" sz="562">
                <a:solidFill>
                  <a:srgbClr val="252423"/>
                </a:solidFill>
                <a:latin typeface="Segoe UI"/>
                <a:cs typeface="Segoe UI"/>
              </a:rPr>
              <a:t>SQM</a:t>
            </a:r>
            <a:r>
              <a:rPr lang="en-AU" sz="562" spc="-4">
                <a:solidFill>
                  <a:srgbClr val="252423"/>
                </a:solidFill>
                <a:latin typeface="Segoe UI"/>
                <a:cs typeface="Segoe UI"/>
              </a:rPr>
              <a:t> </a:t>
            </a:r>
            <a:r>
              <a:rPr lang="en-AU" sz="562">
                <a:solidFill>
                  <a:srgbClr val="252423"/>
                </a:solidFill>
                <a:latin typeface="Segoe UI"/>
                <a:cs typeface="Segoe UI"/>
              </a:rPr>
              <a:t>Research</a:t>
            </a:r>
            <a:r>
              <a:rPr lang="en-AU" sz="562" spc="-4">
                <a:solidFill>
                  <a:srgbClr val="252423"/>
                </a:solidFill>
                <a:latin typeface="Segoe UI"/>
                <a:cs typeface="Segoe UI"/>
              </a:rPr>
              <a:t> </a:t>
            </a:r>
            <a:r>
              <a:rPr lang="en-AU" sz="562">
                <a:solidFill>
                  <a:srgbClr val="252423"/>
                </a:solidFill>
                <a:latin typeface="Segoe UI"/>
                <a:cs typeface="Segoe UI"/>
              </a:rPr>
              <a:t>relies</a:t>
            </a:r>
            <a:r>
              <a:rPr lang="en-AU" sz="562" spc="-4">
                <a:solidFill>
                  <a:srgbClr val="252423"/>
                </a:solidFill>
                <a:latin typeface="Segoe UI"/>
                <a:cs typeface="Segoe UI"/>
              </a:rPr>
              <a:t> </a:t>
            </a:r>
            <a:r>
              <a:rPr lang="en-AU" sz="562">
                <a:solidFill>
                  <a:srgbClr val="252423"/>
                </a:solidFill>
                <a:latin typeface="Segoe UI"/>
                <a:cs typeface="Segoe UI"/>
              </a:rPr>
              <a:t>upon</a:t>
            </a:r>
            <a:r>
              <a:rPr lang="en-AU" sz="562" spc="-4">
                <a:solidFill>
                  <a:srgbClr val="252423"/>
                </a:solidFill>
                <a:latin typeface="Segoe UI"/>
                <a:cs typeface="Segoe UI"/>
              </a:rPr>
              <a:t> </a:t>
            </a:r>
            <a:r>
              <a:rPr lang="en-AU" sz="562">
                <a:solidFill>
                  <a:srgbClr val="252423"/>
                </a:solidFill>
                <a:latin typeface="Segoe UI"/>
                <a:cs typeface="Segoe UI"/>
              </a:rPr>
              <a:t>information</a:t>
            </a:r>
            <a:r>
              <a:rPr lang="en-AU" sz="562" spc="-7">
                <a:solidFill>
                  <a:srgbClr val="252423"/>
                </a:solidFill>
                <a:latin typeface="Segoe UI"/>
                <a:cs typeface="Segoe UI"/>
              </a:rPr>
              <a:t> </a:t>
            </a:r>
            <a:r>
              <a:rPr lang="en-AU" sz="562">
                <a:solidFill>
                  <a:srgbClr val="252423"/>
                </a:solidFill>
                <a:latin typeface="Segoe UI"/>
                <a:cs typeface="Segoe UI"/>
              </a:rPr>
              <a:t>supplied</a:t>
            </a:r>
            <a:r>
              <a:rPr lang="en-AU" sz="562" spc="-4">
                <a:solidFill>
                  <a:srgbClr val="252423"/>
                </a:solidFill>
                <a:latin typeface="Segoe UI"/>
                <a:cs typeface="Segoe UI"/>
              </a:rPr>
              <a:t> </a:t>
            </a:r>
            <a:r>
              <a:rPr lang="en-AU" sz="562">
                <a:solidFill>
                  <a:srgbClr val="252423"/>
                </a:solidFill>
                <a:latin typeface="Segoe UI"/>
                <a:cs typeface="Segoe UI"/>
              </a:rPr>
              <a:t>by</a:t>
            </a:r>
            <a:r>
              <a:rPr lang="en-AU" sz="562" spc="-4">
                <a:solidFill>
                  <a:srgbClr val="252423"/>
                </a:solidFill>
                <a:latin typeface="Segoe UI"/>
                <a:cs typeface="Segoe UI"/>
              </a:rPr>
              <a:t> </a:t>
            </a:r>
            <a:r>
              <a:rPr lang="en-AU" sz="562">
                <a:solidFill>
                  <a:srgbClr val="252423"/>
                </a:solidFill>
                <a:latin typeface="Segoe UI"/>
                <a:cs typeface="Segoe UI"/>
              </a:rPr>
              <a:t>a</a:t>
            </a:r>
            <a:r>
              <a:rPr lang="en-AU" sz="562" spc="-4">
                <a:solidFill>
                  <a:srgbClr val="252423"/>
                </a:solidFill>
                <a:latin typeface="Segoe UI"/>
                <a:cs typeface="Segoe UI"/>
              </a:rPr>
              <a:t> </a:t>
            </a:r>
            <a:r>
              <a:rPr lang="en-AU" sz="562">
                <a:solidFill>
                  <a:srgbClr val="252423"/>
                </a:solidFill>
                <a:latin typeface="Segoe UI"/>
                <a:cs typeface="Segoe UI"/>
              </a:rPr>
              <a:t>number</a:t>
            </a:r>
            <a:r>
              <a:rPr lang="en-AU" sz="562" spc="-4">
                <a:solidFill>
                  <a:srgbClr val="252423"/>
                </a:solidFill>
                <a:latin typeface="Segoe UI"/>
                <a:cs typeface="Segoe UI"/>
              </a:rPr>
              <a:t> </a:t>
            </a:r>
            <a:r>
              <a:rPr lang="en-AU" sz="562">
                <a:solidFill>
                  <a:srgbClr val="252423"/>
                </a:solidFill>
                <a:latin typeface="Segoe UI"/>
                <a:cs typeface="Segoe UI"/>
              </a:rPr>
              <a:t>of</a:t>
            </a:r>
            <a:r>
              <a:rPr lang="en-AU" sz="562" spc="-7">
                <a:solidFill>
                  <a:srgbClr val="252423"/>
                </a:solidFill>
                <a:latin typeface="Segoe UI"/>
                <a:cs typeface="Segoe UI"/>
              </a:rPr>
              <a:t> </a:t>
            </a:r>
            <a:r>
              <a:rPr lang="en-AU" sz="562">
                <a:solidFill>
                  <a:srgbClr val="252423"/>
                </a:solidFill>
                <a:latin typeface="Segoe UI"/>
                <a:cs typeface="Segoe UI"/>
              </a:rPr>
              <a:t>external</a:t>
            </a:r>
            <a:r>
              <a:rPr lang="en-AU" sz="562" spc="-4">
                <a:solidFill>
                  <a:srgbClr val="252423"/>
                </a:solidFill>
                <a:latin typeface="Segoe UI"/>
                <a:cs typeface="Segoe UI"/>
              </a:rPr>
              <a:t> </a:t>
            </a:r>
            <a:r>
              <a:rPr lang="en-AU" sz="562">
                <a:solidFill>
                  <a:srgbClr val="252423"/>
                </a:solidFill>
                <a:latin typeface="Segoe UI"/>
                <a:cs typeface="Segoe UI"/>
              </a:rPr>
              <a:t>sources. </a:t>
            </a:r>
            <a:r>
              <a:rPr lang="en-AU" sz="562">
                <a:solidFill>
                  <a:srgbClr val="202529"/>
                </a:solidFill>
                <a:latin typeface="Segoe UI"/>
                <a:cs typeface="Segoe UI"/>
              </a:rPr>
              <a:t>The</a:t>
            </a:r>
            <a:r>
              <a:rPr lang="en-AU" sz="562" spc="-4">
                <a:solidFill>
                  <a:srgbClr val="202529"/>
                </a:solidFill>
                <a:latin typeface="Segoe UI"/>
                <a:cs typeface="Segoe UI"/>
              </a:rPr>
              <a:t> </a:t>
            </a:r>
            <a:r>
              <a:rPr lang="en-AU" sz="562">
                <a:solidFill>
                  <a:srgbClr val="202529"/>
                </a:solidFill>
                <a:latin typeface="Segoe UI"/>
                <a:cs typeface="Segoe UI"/>
              </a:rPr>
              <a:t>total</a:t>
            </a:r>
            <a:r>
              <a:rPr lang="en-AU" sz="562" spc="-4">
                <a:solidFill>
                  <a:srgbClr val="202529"/>
                </a:solidFill>
                <a:latin typeface="Segoe UI"/>
                <a:cs typeface="Segoe UI"/>
              </a:rPr>
              <a:t> </a:t>
            </a:r>
            <a:r>
              <a:rPr lang="en-AU" sz="562">
                <a:solidFill>
                  <a:srgbClr val="202529"/>
                </a:solidFill>
                <a:latin typeface="Segoe UI"/>
                <a:cs typeface="Segoe UI"/>
              </a:rPr>
              <a:t>vacancies</a:t>
            </a:r>
            <a:r>
              <a:rPr lang="en-AU" sz="562" spc="-7">
                <a:solidFill>
                  <a:srgbClr val="202529"/>
                </a:solidFill>
                <a:latin typeface="Segoe UI"/>
                <a:cs typeface="Segoe UI"/>
              </a:rPr>
              <a:t> </a:t>
            </a:r>
            <a:r>
              <a:rPr lang="en-AU" sz="562">
                <a:solidFill>
                  <a:srgbClr val="202529"/>
                </a:solidFill>
                <a:latin typeface="Segoe UI"/>
                <a:cs typeface="Segoe UI"/>
              </a:rPr>
              <a:t>component</a:t>
            </a:r>
            <a:r>
              <a:rPr lang="en-AU" sz="562" spc="-4">
                <a:solidFill>
                  <a:srgbClr val="202529"/>
                </a:solidFill>
                <a:latin typeface="Segoe UI"/>
                <a:cs typeface="Segoe UI"/>
              </a:rPr>
              <a:t> </a:t>
            </a:r>
            <a:r>
              <a:rPr lang="en-AU" sz="562">
                <a:solidFill>
                  <a:srgbClr val="202529"/>
                </a:solidFill>
                <a:latin typeface="Segoe UI"/>
                <a:cs typeface="Segoe UI"/>
              </a:rPr>
              <a:t>is</a:t>
            </a:r>
            <a:r>
              <a:rPr lang="en-AU" sz="562" spc="-4">
                <a:solidFill>
                  <a:srgbClr val="202529"/>
                </a:solidFill>
                <a:latin typeface="Segoe UI"/>
                <a:cs typeface="Segoe UI"/>
              </a:rPr>
              <a:t> </a:t>
            </a:r>
            <a:r>
              <a:rPr lang="en-AU" sz="562">
                <a:solidFill>
                  <a:srgbClr val="202529"/>
                </a:solidFill>
                <a:latin typeface="Segoe UI"/>
                <a:cs typeface="Segoe UI"/>
              </a:rPr>
              <a:t>based</a:t>
            </a:r>
            <a:r>
              <a:rPr lang="en-AU" sz="562" spc="-4">
                <a:solidFill>
                  <a:srgbClr val="202529"/>
                </a:solidFill>
                <a:latin typeface="Segoe UI"/>
                <a:cs typeface="Segoe UI"/>
              </a:rPr>
              <a:t> </a:t>
            </a:r>
            <a:r>
              <a:rPr lang="en-AU" sz="562">
                <a:solidFill>
                  <a:srgbClr val="202529"/>
                </a:solidFill>
                <a:latin typeface="Segoe UI"/>
                <a:cs typeface="Segoe UI"/>
              </a:rPr>
              <a:t>on</a:t>
            </a:r>
            <a:r>
              <a:rPr lang="en-AU" sz="562">
                <a:solidFill>
                  <a:srgbClr val="252423"/>
                </a:solidFill>
                <a:latin typeface="Segoe UI"/>
                <a:cs typeface="Segoe UI"/>
              </a:rPr>
              <a:t> </a:t>
            </a:r>
          </a:p>
          <a:p>
            <a:pPr marR="3572">
              <a:spcAft>
                <a:spcPts val="211"/>
              </a:spcAft>
            </a:pPr>
            <a:r>
              <a:rPr lang="en-AU" sz="562" spc="-18">
                <a:solidFill>
                  <a:srgbClr val="202529"/>
                </a:solidFill>
                <a:latin typeface="Segoe UI"/>
                <a:cs typeface="Segoe UI"/>
              </a:rPr>
              <a:t>all</a:t>
            </a:r>
            <a:r>
              <a:rPr lang="en-AU" sz="562">
                <a:solidFill>
                  <a:srgbClr val="202529"/>
                </a:solidFill>
                <a:latin typeface="Segoe UI"/>
                <a:cs typeface="Segoe UI"/>
              </a:rPr>
              <a:t> </a:t>
            </a:r>
            <a:r>
              <a:rPr lang="en-AU" sz="562">
                <a:latin typeface="Segoe UI"/>
                <a:cs typeface="Segoe UI"/>
              </a:rPr>
              <a:t>monitored</a:t>
            </a:r>
            <a:r>
              <a:rPr lang="en-AU" sz="562" spc="-4">
                <a:latin typeface="Segoe UI"/>
                <a:cs typeface="Segoe UI"/>
              </a:rPr>
              <a:t> </a:t>
            </a:r>
            <a:r>
              <a:rPr lang="en-AU" sz="562">
                <a:latin typeface="Segoe UI"/>
                <a:cs typeface="Segoe UI"/>
              </a:rPr>
              <a:t>and</a:t>
            </a:r>
            <a:r>
              <a:rPr lang="en-AU" sz="562" spc="-4">
                <a:latin typeface="Segoe UI"/>
                <a:cs typeface="Segoe UI"/>
              </a:rPr>
              <a:t> </a:t>
            </a:r>
            <a:r>
              <a:rPr lang="en-AU" sz="562">
                <a:latin typeface="Segoe UI"/>
                <a:cs typeface="Segoe UI"/>
              </a:rPr>
              <a:t>unique</a:t>
            </a:r>
            <a:r>
              <a:rPr lang="en-AU" sz="562" spc="-4">
                <a:latin typeface="Segoe UI"/>
                <a:cs typeface="Segoe UI"/>
              </a:rPr>
              <a:t> </a:t>
            </a:r>
            <a:r>
              <a:rPr lang="en-AU" sz="562">
                <a:latin typeface="Segoe UI"/>
                <a:cs typeface="Segoe UI"/>
              </a:rPr>
              <a:t>online</a:t>
            </a:r>
            <a:r>
              <a:rPr lang="en-AU" sz="562" spc="-4">
                <a:latin typeface="Segoe UI"/>
                <a:cs typeface="Segoe UI"/>
              </a:rPr>
              <a:t> </a:t>
            </a:r>
            <a:r>
              <a:rPr lang="en-AU" sz="562">
                <a:latin typeface="Segoe UI"/>
                <a:cs typeface="Segoe UI"/>
              </a:rPr>
              <a:t>listings</a:t>
            </a:r>
            <a:r>
              <a:rPr lang="en-AU" sz="562" spc="-4">
                <a:latin typeface="Segoe UI"/>
                <a:cs typeface="Segoe UI"/>
              </a:rPr>
              <a:t> </a:t>
            </a:r>
            <a:r>
              <a:rPr lang="en-AU" sz="562">
                <a:latin typeface="Segoe UI"/>
                <a:cs typeface="Segoe UI"/>
              </a:rPr>
              <a:t>for</a:t>
            </a:r>
            <a:r>
              <a:rPr lang="en-AU" sz="562" spc="-4">
                <a:latin typeface="Segoe UI"/>
                <a:cs typeface="Segoe UI"/>
              </a:rPr>
              <a:t> </a:t>
            </a:r>
            <a:r>
              <a:rPr lang="en-AU" sz="562">
                <a:latin typeface="Segoe UI"/>
                <a:cs typeface="Segoe UI"/>
              </a:rPr>
              <a:t>the</a:t>
            </a:r>
            <a:r>
              <a:rPr lang="en-AU" sz="562" spc="-4">
                <a:latin typeface="Segoe UI"/>
                <a:cs typeface="Segoe UI"/>
              </a:rPr>
              <a:t> </a:t>
            </a:r>
            <a:r>
              <a:rPr lang="en-AU" sz="562">
                <a:latin typeface="Segoe UI"/>
                <a:cs typeface="Segoe UI"/>
              </a:rPr>
              <a:t>period</a:t>
            </a:r>
            <a:r>
              <a:rPr lang="en-AU" sz="562" spc="-4">
                <a:latin typeface="Segoe UI"/>
                <a:cs typeface="Segoe UI"/>
              </a:rPr>
              <a:t> </a:t>
            </a:r>
            <a:r>
              <a:rPr lang="en-AU" sz="562">
                <a:latin typeface="Segoe UI"/>
                <a:cs typeface="Segoe UI"/>
              </a:rPr>
              <a:t>of</a:t>
            </a:r>
            <a:r>
              <a:rPr lang="en-AU" sz="562" spc="-4">
                <a:latin typeface="Segoe UI"/>
                <a:cs typeface="Segoe UI"/>
              </a:rPr>
              <a:t> </a:t>
            </a:r>
            <a:r>
              <a:rPr lang="en-AU" sz="562">
                <a:latin typeface="Segoe UI"/>
                <a:cs typeface="Segoe UI"/>
              </a:rPr>
              <a:t>a</a:t>
            </a:r>
            <a:r>
              <a:rPr lang="en-AU" sz="562" spc="-4">
                <a:latin typeface="Segoe UI"/>
                <a:cs typeface="Segoe UI"/>
              </a:rPr>
              <a:t> </a:t>
            </a:r>
            <a:r>
              <a:rPr lang="en-AU" sz="562">
                <a:latin typeface="Segoe UI"/>
                <a:cs typeface="Segoe UI"/>
              </a:rPr>
              <a:t>calendar</a:t>
            </a:r>
            <a:r>
              <a:rPr lang="en-AU" sz="562" spc="-4">
                <a:latin typeface="Segoe UI"/>
                <a:cs typeface="Segoe UI"/>
              </a:rPr>
              <a:t> </a:t>
            </a:r>
            <a:r>
              <a:rPr lang="en-AU" sz="562">
                <a:latin typeface="Segoe UI"/>
                <a:cs typeface="Segoe UI"/>
              </a:rPr>
              <a:t>month,</a:t>
            </a:r>
            <a:r>
              <a:rPr lang="en-AU" sz="562" spc="-4">
                <a:latin typeface="Segoe UI"/>
                <a:cs typeface="Segoe UI"/>
              </a:rPr>
              <a:t> </a:t>
            </a:r>
            <a:r>
              <a:rPr lang="en-AU" sz="562">
                <a:latin typeface="Segoe UI"/>
                <a:cs typeface="Segoe UI"/>
              </a:rPr>
              <a:t>expressed</a:t>
            </a:r>
            <a:r>
              <a:rPr lang="en-AU" sz="562" spc="-4">
                <a:latin typeface="Segoe UI"/>
                <a:cs typeface="Segoe UI"/>
              </a:rPr>
              <a:t> </a:t>
            </a:r>
            <a:r>
              <a:rPr lang="en-AU" sz="562">
                <a:latin typeface="Segoe UI"/>
                <a:cs typeface="Segoe UI"/>
              </a:rPr>
              <a:t>as</a:t>
            </a:r>
            <a:r>
              <a:rPr lang="en-AU" sz="562" spc="-4">
                <a:latin typeface="Segoe UI"/>
                <a:cs typeface="Segoe UI"/>
              </a:rPr>
              <a:t> </a:t>
            </a:r>
            <a:r>
              <a:rPr lang="en-AU" sz="562">
                <a:latin typeface="Segoe UI"/>
                <a:cs typeface="Segoe UI"/>
              </a:rPr>
              <a:t>a</a:t>
            </a:r>
            <a:r>
              <a:rPr lang="en-AU" sz="562" spc="-4">
                <a:latin typeface="Segoe UI"/>
                <a:cs typeface="Segoe UI"/>
              </a:rPr>
              <a:t> </a:t>
            </a:r>
            <a:r>
              <a:rPr lang="en-AU" sz="562">
                <a:latin typeface="Segoe UI"/>
                <a:cs typeface="Segoe UI"/>
              </a:rPr>
              <a:t>proportion</a:t>
            </a:r>
            <a:r>
              <a:rPr lang="en-AU" sz="562" spc="-4">
                <a:latin typeface="Segoe UI"/>
                <a:cs typeface="Segoe UI"/>
              </a:rPr>
              <a:t> </a:t>
            </a:r>
            <a:r>
              <a:rPr lang="en-AU" sz="562">
                <a:latin typeface="Segoe UI"/>
                <a:cs typeface="Segoe UI"/>
              </a:rPr>
              <a:t>of</a:t>
            </a:r>
            <a:r>
              <a:rPr lang="en-AU" sz="562" spc="-4">
                <a:latin typeface="Segoe UI"/>
                <a:cs typeface="Segoe UI"/>
              </a:rPr>
              <a:t> </a:t>
            </a:r>
            <a:r>
              <a:rPr lang="en-AU" sz="562">
                <a:latin typeface="Segoe UI"/>
                <a:cs typeface="Segoe UI"/>
              </a:rPr>
              <a:t>total</a:t>
            </a:r>
            <a:r>
              <a:rPr lang="en-AU" sz="562" spc="-4">
                <a:latin typeface="Segoe UI"/>
                <a:cs typeface="Segoe UI"/>
              </a:rPr>
              <a:t> </a:t>
            </a:r>
            <a:r>
              <a:rPr lang="en-AU" sz="562">
                <a:latin typeface="Segoe UI"/>
                <a:cs typeface="Segoe UI"/>
              </a:rPr>
              <a:t>established</a:t>
            </a:r>
            <a:r>
              <a:rPr lang="en-AU" sz="562" spc="-4">
                <a:latin typeface="Segoe UI"/>
                <a:cs typeface="Segoe UI"/>
              </a:rPr>
              <a:t> </a:t>
            </a:r>
            <a:r>
              <a:rPr lang="en-AU" sz="562">
                <a:latin typeface="Segoe UI"/>
                <a:cs typeface="Segoe UI"/>
              </a:rPr>
              <a:t>dwellings.</a:t>
            </a:r>
            <a:r>
              <a:rPr lang="en-AU" sz="562" spc="-4">
                <a:latin typeface="Segoe UI"/>
                <a:cs typeface="Segoe UI"/>
              </a:rPr>
              <a:t> </a:t>
            </a:r>
            <a:r>
              <a:rPr lang="en-AU" sz="562">
                <a:latin typeface="Segoe UI"/>
                <a:cs typeface="Segoe UI"/>
              </a:rPr>
              <a:t>Data</a:t>
            </a:r>
            <a:r>
              <a:rPr lang="en-AU" sz="562" spc="-4">
                <a:latin typeface="Segoe UI"/>
                <a:cs typeface="Segoe UI"/>
              </a:rPr>
              <a:t> </a:t>
            </a:r>
            <a:r>
              <a:rPr lang="en-AU" sz="562">
                <a:latin typeface="Segoe UI"/>
                <a:cs typeface="Segoe UI"/>
              </a:rPr>
              <a:t>up</a:t>
            </a:r>
            <a:r>
              <a:rPr lang="en-AU" sz="562" spc="-4">
                <a:latin typeface="Segoe UI"/>
                <a:cs typeface="Segoe UI"/>
              </a:rPr>
              <a:t> </a:t>
            </a:r>
            <a:r>
              <a:rPr lang="en-AU" sz="562">
                <a:latin typeface="Segoe UI"/>
                <a:cs typeface="Segoe UI"/>
              </a:rPr>
              <a:t>to</a:t>
            </a:r>
            <a:r>
              <a:rPr lang="en-AU" sz="562" spc="-4">
                <a:latin typeface="Segoe UI"/>
                <a:cs typeface="Segoe UI"/>
              </a:rPr>
              <a:t> </a:t>
            </a:r>
            <a:r>
              <a:rPr lang="en-AU" sz="562">
                <a:latin typeface="Segoe UI"/>
                <a:cs typeface="Segoe UI"/>
              </a:rPr>
              <a:t>September</a:t>
            </a:r>
            <a:r>
              <a:rPr lang="en-AU" sz="562" spc="-4">
                <a:latin typeface="Segoe UI"/>
                <a:cs typeface="Segoe UI"/>
              </a:rPr>
              <a:t> </a:t>
            </a:r>
            <a:r>
              <a:rPr lang="en-AU" sz="562" spc="-7">
                <a:latin typeface="Segoe UI"/>
                <a:cs typeface="Segoe UI"/>
              </a:rPr>
              <a:t>2023.</a:t>
            </a:r>
            <a:endParaRPr lang="en-AU" sz="562">
              <a:latin typeface="Segoe UI"/>
              <a:cs typeface="Segoe UI"/>
            </a:endParaRPr>
          </a:p>
        </p:txBody>
      </p:sp>
      <p:sp>
        <p:nvSpPr>
          <p:cNvPr id="2" name="Title 6">
            <a:extLst>
              <a:ext uri="{FF2B5EF4-FFF2-40B4-BE49-F238E27FC236}">
                <a16:creationId xmlns:a16="http://schemas.microsoft.com/office/drawing/2014/main" id="{CDA321C8-DEBF-8F41-69C1-0A4D4780F3D7}"/>
              </a:ext>
            </a:extLst>
          </p:cNvPr>
          <p:cNvSpPr txBox="1">
            <a:spLocks/>
          </p:cNvSpPr>
          <p:nvPr/>
        </p:nvSpPr>
        <p:spPr>
          <a:xfrm>
            <a:off x="273988" y="0"/>
            <a:ext cx="7886700" cy="807244"/>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000" b="1" kern="1200">
                <a:solidFill>
                  <a:schemeClr val="bg1"/>
                </a:solidFill>
                <a:latin typeface="+mj-lt"/>
                <a:ea typeface="+mj-ea"/>
                <a:cs typeface="+mj-cs"/>
              </a:defRPr>
            </a:lvl1pPr>
          </a:lstStyle>
          <a:p>
            <a:r>
              <a:rPr lang="en-AU" sz="2800" dirty="0"/>
              <a:t>Guiding Brisbane’s Sustainable Growth</a:t>
            </a:r>
            <a:endParaRPr lang="en-AU" sz="2800" dirty="0">
              <a:cs typeface="Arial"/>
            </a:endParaRPr>
          </a:p>
        </p:txBody>
      </p:sp>
    </p:spTree>
    <p:extLst>
      <p:ext uri="{BB962C8B-B14F-4D97-AF65-F5344CB8AC3E}">
        <p14:creationId xmlns:p14="http://schemas.microsoft.com/office/powerpoint/2010/main" val="28672571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2B6EF75-924C-C539-5ECF-6B10217A6024}"/>
              </a:ext>
            </a:extLst>
          </p:cNvPr>
          <p:cNvSpPr>
            <a:spLocks noGrp="1"/>
          </p:cNvSpPr>
          <p:nvPr>
            <p:ph idx="1"/>
          </p:nvPr>
        </p:nvSpPr>
        <p:spPr>
          <a:xfrm>
            <a:off x="350059" y="1049571"/>
            <a:ext cx="6060168" cy="3438939"/>
          </a:xfrm>
        </p:spPr>
        <p:txBody>
          <a:bodyPr>
            <a:noAutofit/>
          </a:bodyPr>
          <a:lstStyle/>
          <a:p>
            <a:pPr fontAlgn="base">
              <a:lnSpc>
                <a:spcPct val="100000"/>
              </a:lnSpc>
              <a:spcBef>
                <a:spcPts val="3000"/>
              </a:spcBef>
              <a:buFont typeface="Arial" panose="020B0604020202020204" pitchFamily="34" charset="0"/>
              <a:buChar char="•"/>
            </a:pPr>
            <a:r>
              <a:rPr lang="en-AU" sz="1800" dirty="0">
                <a:solidFill>
                  <a:srgbClr val="000000"/>
                </a:solidFill>
                <a:latin typeface="Arial" panose="020B0604020202020204" pitchFamily="34" charset="0"/>
              </a:rPr>
              <a:t>Help unblock dwelling construction</a:t>
            </a:r>
            <a:endParaRPr lang="en-AU" sz="1800" b="0" i="0" u="none" strike="noStrike" dirty="0">
              <a:solidFill>
                <a:srgbClr val="000000"/>
              </a:solidFill>
              <a:effectLst/>
              <a:latin typeface="Arial" panose="020B0604020202020204" pitchFamily="34" charset="0"/>
            </a:endParaRPr>
          </a:p>
          <a:p>
            <a:pPr fontAlgn="base">
              <a:lnSpc>
                <a:spcPct val="100000"/>
              </a:lnSpc>
              <a:spcBef>
                <a:spcPts val="3000"/>
              </a:spcBef>
              <a:buFont typeface="Arial" panose="020B0604020202020204" pitchFamily="34" charset="0"/>
              <a:buChar char="•"/>
            </a:pPr>
            <a:r>
              <a:rPr lang="en-AU" sz="1800" dirty="0">
                <a:solidFill>
                  <a:srgbClr val="000000"/>
                </a:solidFill>
                <a:latin typeface="Arial" panose="020B0604020202020204" pitchFamily="34" charset="0"/>
              </a:rPr>
              <a:t>Focused on locations with high transport accessibility</a:t>
            </a:r>
          </a:p>
          <a:p>
            <a:pPr fontAlgn="base">
              <a:lnSpc>
                <a:spcPct val="100000"/>
              </a:lnSpc>
              <a:spcBef>
                <a:spcPts val="3000"/>
              </a:spcBef>
              <a:buFont typeface="Arial" panose="020B0604020202020204" pitchFamily="34" charset="0"/>
              <a:buChar char="•"/>
            </a:pPr>
            <a:r>
              <a:rPr lang="en-AU" sz="1800" dirty="0">
                <a:solidFill>
                  <a:srgbClr val="000000"/>
                </a:solidFill>
                <a:latin typeface="Arial" panose="020B0604020202020204" pitchFamily="34" charset="0"/>
              </a:rPr>
              <a:t>Encourage well-designed homes</a:t>
            </a:r>
          </a:p>
          <a:p>
            <a:pPr fontAlgn="base">
              <a:lnSpc>
                <a:spcPct val="100000"/>
              </a:lnSpc>
              <a:spcBef>
                <a:spcPts val="3000"/>
              </a:spcBef>
              <a:buFont typeface="Arial" panose="020B0604020202020204" pitchFamily="34" charset="0"/>
              <a:buChar char="•"/>
            </a:pPr>
            <a:r>
              <a:rPr lang="en-AU" sz="1800" dirty="0">
                <a:solidFill>
                  <a:srgbClr val="000000"/>
                </a:solidFill>
                <a:latin typeface="Arial" panose="020B0604020202020204" pitchFamily="34" charset="0"/>
              </a:rPr>
              <a:t>Fast track assessment</a:t>
            </a:r>
          </a:p>
          <a:p>
            <a:pPr fontAlgn="base">
              <a:lnSpc>
                <a:spcPct val="100000"/>
              </a:lnSpc>
              <a:spcBef>
                <a:spcPts val="3000"/>
              </a:spcBef>
              <a:buFont typeface="Arial" panose="020B0604020202020204" pitchFamily="34" charset="0"/>
              <a:buChar char="•"/>
            </a:pPr>
            <a:r>
              <a:rPr lang="en-AU" sz="1800" b="0" dirty="0">
                <a:solidFill>
                  <a:srgbClr val="000000"/>
                </a:solidFill>
                <a:effectLst/>
                <a:latin typeface="Arial" panose="020B0604020202020204" pitchFamily="34" charset="0"/>
              </a:rPr>
              <a:t>Help reduce cost</a:t>
            </a:r>
            <a:r>
              <a:rPr lang="en-AU" sz="1800" dirty="0">
                <a:solidFill>
                  <a:srgbClr val="000000"/>
                </a:solidFill>
                <a:latin typeface="Arial" panose="020B0604020202020204" pitchFamily="34" charset="0"/>
              </a:rPr>
              <a:t> of construction</a:t>
            </a:r>
          </a:p>
          <a:p>
            <a:pPr fontAlgn="base">
              <a:lnSpc>
                <a:spcPct val="100000"/>
              </a:lnSpc>
              <a:spcBef>
                <a:spcPts val="3000"/>
              </a:spcBef>
              <a:buFont typeface="Arial" panose="020B0604020202020204" pitchFamily="34" charset="0"/>
              <a:buChar char="•"/>
            </a:pPr>
            <a:r>
              <a:rPr lang="en-AU" sz="1800" dirty="0">
                <a:solidFill>
                  <a:srgbClr val="000000"/>
                </a:solidFill>
                <a:latin typeface="Arial" panose="020B0604020202020204" pitchFamily="34" charset="0"/>
              </a:rPr>
              <a:t>Work with other levels of government</a:t>
            </a:r>
          </a:p>
        </p:txBody>
      </p:sp>
      <p:sp>
        <p:nvSpPr>
          <p:cNvPr id="7" name="Title 6">
            <a:extLst>
              <a:ext uri="{FF2B5EF4-FFF2-40B4-BE49-F238E27FC236}">
                <a16:creationId xmlns:a16="http://schemas.microsoft.com/office/drawing/2014/main" id="{E8041570-1285-1163-31B4-1442FC802220}"/>
              </a:ext>
            </a:extLst>
          </p:cNvPr>
          <p:cNvSpPr>
            <a:spLocks noGrp="1"/>
          </p:cNvSpPr>
          <p:nvPr>
            <p:ph type="title"/>
          </p:nvPr>
        </p:nvSpPr>
        <p:spPr>
          <a:xfrm>
            <a:off x="296137" y="0"/>
            <a:ext cx="7886700" cy="807244"/>
          </a:xfrm>
        </p:spPr>
        <p:txBody>
          <a:bodyPr>
            <a:normAutofit/>
          </a:bodyPr>
          <a:lstStyle/>
          <a:p>
            <a:r>
              <a:rPr lang="en-AU" sz="2800" dirty="0"/>
              <a:t>Brisbane’s Housing Supply Action Plan</a:t>
            </a:r>
          </a:p>
        </p:txBody>
      </p:sp>
      <p:pic>
        <p:nvPicPr>
          <p:cNvPr id="5" name="Picture 4">
            <a:extLst>
              <a:ext uri="{FF2B5EF4-FFF2-40B4-BE49-F238E27FC236}">
                <a16:creationId xmlns:a16="http://schemas.microsoft.com/office/drawing/2014/main" id="{E418F473-7BA6-4EF8-0D91-8AF6DF1C9C16}"/>
              </a:ext>
            </a:extLst>
          </p:cNvPr>
          <p:cNvPicPr>
            <a:picLocks noChangeAspect="1"/>
          </p:cNvPicPr>
          <p:nvPr/>
        </p:nvPicPr>
        <p:blipFill>
          <a:blip r:embed="rId3"/>
          <a:stretch>
            <a:fillRect/>
          </a:stretch>
        </p:blipFill>
        <p:spPr>
          <a:xfrm>
            <a:off x="6486491" y="1205239"/>
            <a:ext cx="2432458" cy="3493361"/>
          </a:xfrm>
          <a:prstGeom prst="rect">
            <a:avLst/>
          </a:prstGeom>
        </p:spPr>
      </p:pic>
    </p:spTree>
    <p:extLst>
      <p:ext uri="{BB962C8B-B14F-4D97-AF65-F5344CB8AC3E}">
        <p14:creationId xmlns:p14="http://schemas.microsoft.com/office/powerpoint/2010/main" val="1673043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8041570-1285-1163-31B4-1442FC802220}"/>
              </a:ext>
            </a:extLst>
          </p:cNvPr>
          <p:cNvSpPr>
            <a:spLocks noGrp="1"/>
          </p:cNvSpPr>
          <p:nvPr>
            <p:ph type="title"/>
          </p:nvPr>
        </p:nvSpPr>
        <p:spPr>
          <a:xfrm>
            <a:off x="296137" y="0"/>
            <a:ext cx="7886700" cy="807244"/>
          </a:xfrm>
        </p:spPr>
        <p:txBody>
          <a:bodyPr>
            <a:normAutofit/>
          </a:bodyPr>
          <a:lstStyle/>
          <a:p>
            <a:r>
              <a:rPr lang="en-AU" sz="2800" dirty="0"/>
              <a:t>Brisbane Housing Supply Incentive Policy</a:t>
            </a:r>
          </a:p>
        </p:txBody>
      </p:sp>
      <p:pic>
        <p:nvPicPr>
          <p:cNvPr id="3" name="Picture 2">
            <a:extLst>
              <a:ext uri="{FF2B5EF4-FFF2-40B4-BE49-F238E27FC236}">
                <a16:creationId xmlns:a16="http://schemas.microsoft.com/office/drawing/2014/main" id="{36CA04FA-29E3-DCE2-B57E-B3E9965DE4DE}"/>
              </a:ext>
            </a:extLst>
          </p:cNvPr>
          <p:cNvPicPr>
            <a:picLocks noChangeAspect="1"/>
          </p:cNvPicPr>
          <p:nvPr/>
        </p:nvPicPr>
        <p:blipFill>
          <a:blip r:embed="rId3"/>
          <a:stretch>
            <a:fillRect/>
          </a:stretch>
        </p:blipFill>
        <p:spPr>
          <a:xfrm>
            <a:off x="5481044" y="1268817"/>
            <a:ext cx="3023878" cy="3023878"/>
          </a:xfrm>
          <a:prstGeom prst="rect">
            <a:avLst/>
          </a:prstGeom>
        </p:spPr>
      </p:pic>
      <p:sp>
        <p:nvSpPr>
          <p:cNvPr id="5" name="Content Placeholder 7">
            <a:extLst>
              <a:ext uri="{FF2B5EF4-FFF2-40B4-BE49-F238E27FC236}">
                <a16:creationId xmlns:a16="http://schemas.microsoft.com/office/drawing/2014/main" id="{3B3F7ECF-2431-8DC7-F6EA-3B26652E032C}"/>
              </a:ext>
            </a:extLst>
          </p:cNvPr>
          <p:cNvSpPr>
            <a:spLocks noGrp="1"/>
          </p:cNvSpPr>
          <p:nvPr>
            <p:ph idx="1"/>
          </p:nvPr>
        </p:nvSpPr>
        <p:spPr>
          <a:xfrm>
            <a:off x="296137" y="992241"/>
            <a:ext cx="5675267" cy="3960445"/>
          </a:xfrm>
        </p:spPr>
        <p:txBody>
          <a:bodyPr vert="horz" lIns="91440" tIns="45720" rIns="91440" bIns="45720" rtlCol="0" anchor="t">
            <a:noAutofit/>
          </a:bodyPr>
          <a:lstStyle/>
          <a:p>
            <a:pPr>
              <a:lnSpc>
                <a:spcPct val="150000"/>
              </a:lnSpc>
              <a:buFont typeface="Arial" panose="020B0604020202020204" pitchFamily="34" charset="0"/>
              <a:buChar char="•"/>
            </a:pPr>
            <a:r>
              <a:rPr lang="en-AU" sz="1800" dirty="0"/>
              <a:t>Reduction in some Council infrastructure charges</a:t>
            </a:r>
          </a:p>
          <a:p>
            <a:pPr>
              <a:lnSpc>
                <a:spcPct val="150000"/>
              </a:lnSpc>
              <a:buFont typeface="Arial" panose="020B0604020202020204" pitchFamily="34" charset="0"/>
              <a:buChar char="•"/>
            </a:pPr>
            <a:r>
              <a:rPr lang="en-AU" sz="1800" dirty="0"/>
              <a:t>Encourages construction of approved development</a:t>
            </a:r>
          </a:p>
          <a:p>
            <a:pPr>
              <a:lnSpc>
                <a:spcPct val="150000"/>
              </a:lnSpc>
              <a:buFont typeface="Arial" panose="020B0604020202020204" pitchFamily="34" charset="0"/>
              <a:buChar char="•"/>
            </a:pPr>
            <a:r>
              <a:rPr lang="en-AU" sz="1800" dirty="0"/>
              <a:t>Targeted to outcomes</a:t>
            </a:r>
            <a:endParaRPr lang="en-AU" sz="1800" dirty="0">
              <a:cs typeface="Arial"/>
            </a:endParaRPr>
          </a:p>
          <a:p>
            <a:pPr marL="742950" lvl="1" indent="-285750">
              <a:lnSpc>
                <a:spcPct val="150000"/>
              </a:lnSpc>
              <a:buFont typeface="Arial" panose="020B0604020202020204" pitchFamily="34" charset="0"/>
              <a:buChar char="•"/>
            </a:pPr>
            <a:r>
              <a:rPr lang="en-AU" sz="1800" dirty="0"/>
              <a:t>Higher density nodes</a:t>
            </a:r>
          </a:p>
          <a:p>
            <a:pPr marL="742950" lvl="1" indent="-285750">
              <a:lnSpc>
                <a:spcPct val="150000"/>
              </a:lnSpc>
              <a:buFont typeface="Arial" panose="020B0604020202020204" pitchFamily="34" charset="0"/>
              <a:buChar char="•"/>
            </a:pPr>
            <a:r>
              <a:rPr lang="en-AU" sz="1800" dirty="0"/>
              <a:t>Increase housing choice</a:t>
            </a:r>
            <a:endParaRPr lang="en-AU" sz="1800" dirty="0">
              <a:cs typeface="Arial"/>
            </a:endParaRPr>
          </a:p>
          <a:p>
            <a:pPr marL="742950" lvl="1" indent="-285750">
              <a:lnSpc>
                <a:spcPct val="150000"/>
              </a:lnSpc>
              <a:buFont typeface="Arial" panose="020B0604020202020204" pitchFamily="34" charset="0"/>
              <a:buChar char="•"/>
            </a:pPr>
            <a:r>
              <a:rPr lang="en-AU" sz="1800" dirty="0"/>
              <a:t>Encourage good design</a:t>
            </a:r>
          </a:p>
          <a:p>
            <a:pPr marL="0" indent="0">
              <a:lnSpc>
                <a:spcPct val="150000"/>
              </a:lnSpc>
              <a:buNone/>
            </a:pPr>
            <a:endParaRPr lang="en-AU" sz="1800" dirty="0">
              <a:solidFill>
                <a:srgbClr val="333333"/>
              </a:solidFill>
              <a:cs typeface="Arial"/>
            </a:endParaRPr>
          </a:p>
        </p:txBody>
      </p:sp>
    </p:spTree>
    <p:extLst>
      <p:ext uri="{BB962C8B-B14F-4D97-AF65-F5344CB8AC3E}">
        <p14:creationId xmlns:p14="http://schemas.microsoft.com/office/powerpoint/2010/main" val="12305946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8041570-1285-1163-31B4-1442FC802220}"/>
              </a:ext>
            </a:extLst>
          </p:cNvPr>
          <p:cNvSpPr>
            <a:spLocks noGrp="1"/>
          </p:cNvSpPr>
          <p:nvPr>
            <p:ph type="title"/>
          </p:nvPr>
        </p:nvSpPr>
        <p:spPr>
          <a:xfrm>
            <a:off x="296137" y="0"/>
            <a:ext cx="7886700" cy="807244"/>
          </a:xfrm>
        </p:spPr>
        <p:txBody>
          <a:bodyPr>
            <a:normAutofit/>
          </a:bodyPr>
          <a:lstStyle/>
          <a:p>
            <a:r>
              <a:rPr lang="en-AU" sz="2800" dirty="0"/>
              <a:t>Brisbane Housing Supply Incentive Policy</a:t>
            </a:r>
          </a:p>
        </p:txBody>
      </p:sp>
      <p:sp>
        <p:nvSpPr>
          <p:cNvPr id="5" name="TextBox 4">
            <a:extLst>
              <a:ext uri="{FF2B5EF4-FFF2-40B4-BE49-F238E27FC236}">
                <a16:creationId xmlns:a16="http://schemas.microsoft.com/office/drawing/2014/main" id="{BFBF4D45-6C03-CEE2-B0D0-0419F87A77B9}"/>
              </a:ext>
            </a:extLst>
          </p:cNvPr>
          <p:cNvSpPr txBox="1"/>
          <p:nvPr/>
        </p:nvSpPr>
        <p:spPr>
          <a:xfrm>
            <a:off x="296137" y="1068324"/>
            <a:ext cx="5573441" cy="2395528"/>
          </a:xfrm>
          <a:prstGeom prst="rect">
            <a:avLst/>
          </a:prstGeom>
          <a:noFill/>
        </p:spPr>
        <p:txBody>
          <a:bodyPr wrap="square">
            <a:spAutoFit/>
          </a:bodyPr>
          <a:lstStyle/>
          <a:p>
            <a:pPr marL="0" lvl="1" defTabSz="914377">
              <a:spcBef>
                <a:spcPts val="1000"/>
              </a:spcBef>
              <a:buClr>
                <a:srgbClr val="0070C0"/>
              </a:buClr>
              <a:tabLst>
                <a:tab pos="540385" algn="l"/>
              </a:tabLst>
            </a:pPr>
            <a:r>
              <a:rPr lang="en-AU" b="1" dirty="0">
                <a:solidFill>
                  <a:srgbClr val="333333"/>
                </a:solidFill>
              </a:rPr>
              <a:t>Targeted Application:</a:t>
            </a:r>
          </a:p>
          <a:p>
            <a:pPr marL="228594" lvl="1" indent="-228594" defTabSz="914377">
              <a:spcBef>
                <a:spcPts val="1000"/>
              </a:spcBef>
              <a:buFont typeface="Arial" panose="020B0604020202020204" pitchFamily="34" charset="0"/>
              <a:buChar char="•"/>
              <a:tabLst>
                <a:tab pos="540385" algn="l"/>
              </a:tabLst>
            </a:pPr>
            <a:r>
              <a:rPr lang="en-AU" dirty="0">
                <a:solidFill>
                  <a:srgbClr val="333333"/>
                </a:solidFill>
              </a:rPr>
              <a:t>High density residential zone</a:t>
            </a:r>
          </a:p>
          <a:p>
            <a:pPr marL="228594" lvl="1" indent="-228594" defTabSz="914377">
              <a:spcBef>
                <a:spcPts val="1000"/>
              </a:spcBef>
              <a:buFont typeface="Arial" panose="020B0604020202020204" pitchFamily="34" charset="0"/>
              <a:buChar char="•"/>
              <a:tabLst>
                <a:tab pos="540385" algn="l"/>
              </a:tabLst>
            </a:pPr>
            <a:r>
              <a:rPr lang="en-AU" dirty="0">
                <a:solidFill>
                  <a:srgbClr val="333333"/>
                </a:solidFill>
              </a:rPr>
              <a:t>Mixed use zone*</a:t>
            </a:r>
          </a:p>
          <a:p>
            <a:pPr marL="228594" lvl="1" indent="-228594" defTabSz="914377">
              <a:spcBef>
                <a:spcPts val="1000"/>
              </a:spcBef>
              <a:buFont typeface="Arial" panose="020B0604020202020204" pitchFamily="34" charset="0"/>
              <a:buChar char="•"/>
              <a:tabLst>
                <a:tab pos="540385" algn="l"/>
              </a:tabLst>
            </a:pPr>
            <a:r>
              <a:rPr lang="en-AU" dirty="0">
                <a:solidFill>
                  <a:srgbClr val="333333"/>
                </a:solidFill>
              </a:rPr>
              <a:t>Principal centre zone</a:t>
            </a:r>
          </a:p>
          <a:p>
            <a:pPr marL="228594" lvl="1" indent="-228594" defTabSz="914377">
              <a:spcBef>
                <a:spcPts val="1000"/>
              </a:spcBef>
              <a:buFont typeface="Arial" panose="020B0604020202020204" pitchFamily="34" charset="0"/>
              <a:buChar char="•"/>
              <a:tabLst>
                <a:tab pos="540385" algn="l"/>
              </a:tabLst>
            </a:pPr>
            <a:r>
              <a:rPr lang="en-AU" dirty="0">
                <a:solidFill>
                  <a:srgbClr val="333333"/>
                </a:solidFill>
              </a:rPr>
              <a:t>Major centre zone </a:t>
            </a:r>
          </a:p>
          <a:p>
            <a:pPr marL="0" lvl="1" defTabSz="914377">
              <a:spcBef>
                <a:spcPts val="1000"/>
              </a:spcBef>
              <a:buClr>
                <a:srgbClr val="0070C0"/>
              </a:buClr>
              <a:tabLst>
                <a:tab pos="540385" algn="l"/>
              </a:tabLst>
            </a:pPr>
            <a:r>
              <a:rPr lang="en-AU" dirty="0">
                <a:solidFill>
                  <a:srgbClr val="333333"/>
                </a:solidFill>
              </a:rPr>
              <a:t>*where in the inner-city zone precinct</a:t>
            </a:r>
          </a:p>
        </p:txBody>
      </p:sp>
      <p:graphicFrame>
        <p:nvGraphicFramePr>
          <p:cNvPr id="11" name="Table 11">
            <a:extLst>
              <a:ext uri="{FF2B5EF4-FFF2-40B4-BE49-F238E27FC236}">
                <a16:creationId xmlns:a16="http://schemas.microsoft.com/office/drawing/2014/main" id="{5AD71E1A-B035-6D5C-5DA1-74F217DFCBCF}"/>
              </a:ext>
            </a:extLst>
          </p:cNvPr>
          <p:cNvGraphicFramePr>
            <a:graphicFrameLocks noGrp="1"/>
          </p:cNvGraphicFramePr>
          <p:nvPr>
            <p:extLst>
              <p:ext uri="{D42A27DB-BD31-4B8C-83A1-F6EECF244321}">
                <p14:modId xmlns:p14="http://schemas.microsoft.com/office/powerpoint/2010/main" val="263531422"/>
              </p:ext>
            </p:extLst>
          </p:nvPr>
        </p:nvGraphicFramePr>
        <p:xfrm>
          <a:off x="296137" y="3617211"/>
          <a:ext cx="5347017" cy="1097280"/>
        </p:xfrm>
        <a:graphic>
          <a:graphicData uri="http://schemas.openxmlformats.org/drawingml/2006/table">
            <a:tbl>
              <a:tblPr firstRow="1" bandRow="1">
                <a:tableStyleId>{5C22544A-7EE6-4342-B048-85BDC9FD1C3A}</a:tableStyleId>
              </a:tblPr>
              <a:tblGrid>
                <a:gridCol w="1793920">
                  <a:extLst>
                    <a:ext uri="{9D8B030D-6E8A-4147-A177-3AD203B41FA5}">
                      <a16:colId xmlns:a16="http://schemas.microsoft.com/office/drawing/2014/main" val="3497395335"/>
                    </a:ext>
                  </a:extLst>
                </a:gridCol>
                <a:gridCol w="2211977">
                  <a:extLst>
                    <a:ext uri="{9D8B030D-6E8A-4147-A177-3AD203B41FA5}">
                      <a16:colId xmlns:a16="http://schemas.microsoft.com/office/drawing/2014/main" val="792321338"/>
                    </a:ext>
                  </a:extLst>
                </a:gridCol>
                <a:gridCol w="1341120">
                  <a:extLst>
                    <a:ext uri="{9D8B030D-6E8A-4147-A177-3AD203B41FA5}">
                      <a16:colId xmlns:a16="http://schemas.microsoft.com/office/drawing/2014/main" val="1811051282"/>
                    </a:ext>
                  </a:extLst>
                </a:gridCol>
              </a:tblGrid>
              <a:tr h="188434">
                <a:tc>
                  <a:txBody>
                    <a:bodyPr/>
                    <a:lstStyle/>
                    <a:p>
                      <a:r>
                        <a:rPr lang="en-AU" sz="1200"/>
                        <a:t>Multi-unit Dwellings</a:t>
                      </a:r>
                    </a:p>
                  </a:txBody>
                  <a:tcPr/>
                </a:tc>
                <a:tc>
                  <a:txBody>
                    <a:bodyPr/>
                    <a:lstStyle/>
                    <a:p>
                      <a:r>
                        <a:rPr lang="en-AU" sz="1200"/>
                        <a:t>Approval Date</a:t>
                      </a:r>
                    </a:p>
                  </a:txBody>
                  <a:tcPr/>
                </a:tc>
                <a:tc>
                  <a:txBody>
                    <a:bodyPr/>
                    <a:lstStyle/>
                    <a:p>
                      <a:r>
                        <a:rPr lang="en-AU" sz="1200"/>
                        <a:t>Discount</a:t>
                      </a:r>
                    </a:p>
                  </a:txBody>
                  <a:tcPr/>
                </a:tc>
                <a:extLst>
                  <a:ext uri="{0D108BD9-81ED-4DB2-BD59-A6C34878D82A}">
                    <a16:rowId xmlns:a16="http://schemas.microsoft.com/office/drawing/2014/main" val="2992520337"/>
                  </a:ext>
                </a:extLst>
              </a:tr>
              <a:tr h="152399">
                <a:tc>
                  <a:txBody>
                    <a:bodyPr/>
                    <a:lstStyle/>
                    <a:p>
                      <a:r>
                        <a:rPr lang="en-AU" sz="1200"/>
                        <a:t>Community Housing</a:t>
                      </a:r>
                    </a:p>
                  </a:txBody>
                  <a:tcPr/>
                </a:tc>
                <a:tc>
                  <a:txBody>
                    <a:bodyPr/>
                    <a:lstStyle/>
                    <a:p>
                      <a:r>
                        <a:rPr lang="en-AU" sz="1200"/>
                        <a:t>1 Jan 2022 onwards</a:t>
                      </a:r>
                    </a:p>
                  </a:txBody>
                  <a:tcPr/>
                </a:tc>
                <a:tc>
                  <a:txBody>
                    <a:bodyPr/>
                    <a:lstStyle/>
                    <a:p>
                      <a:r>
                        <a:rPr lang="en-AU" sz="1200"/>
                        <a:t>100%</a:t>
                      </a:r>
                    </a:p>
                  </a:txBody>
                  <a:tcPr/>
                </a:tc>
                <a:extLst>
                  <a:ext uri="{0D108BD9-81ED-4DB2-BD59-A6C34878D82A}">
                    <a16:rowId xmlns:a16="http://schemas.microsoft.com/office/drawing/2014/main" val="2798704486"/>
                  </a:ext>
                </a:extLst>
              </a:tr>
              <a:tr h="195942">
                <a:tc rowSpan="2">
                  <a:txBody>
                    <a:bodyPr/>
                    <a:lstStyle/>
                    <a:p>
                      <a:r>
                        <a:rPr lang="en-AU" sz="1200"/>
                        <a:t>All other providers</a:t>
                      </a:r>
                    </a:p>
                  </a:txBody>
                  <a:tcPr/>
                </a:tc>
                <a:tc>
                  <a:txBody>
                    <a:bodyPr/>
                    <a:lstStyle/>
                    <a:p>
                      <a:r>
                        <a:rPr lang="en-AU" sz="1200"/>
                        <a:t>1 Jan – 31 Aug 2023</a:t>
                      </a:r>
                    </a:p>
                  </a:txBody>
                  <a:tcPr/>
                </a:tc>
                <a:tc>
                  <a:txBody>
                    <a:bodyPr/>
                    <a:lstStyle/>
                    <a:p>
                      <a:r>
                        <a:rPr lang="en-AU" sz="1200"/>
                        <a:t>75%</a:t>
                      </a:r>
                    </a:p>
                  </a:txBody>
                  <a:tcPr/>
                </a:tc>
                <a:extLst>
                  <a:ext uri="{0D108BD9-81ED-4DB2-BD59-A6C34878D82A}">
                    <a16:rowId xmlns:a16="http://schemas.microsoft.com/office/drawing/2014/main" val="3789766301"/>
                  </a:ext>
                </a:extLst>
              </a:tr>
              <a:tr h="217714">
                <a:tc vMerge="1">
                  <a:txBody>
                    <a:bodyPr/>
                    <a:lstStyle/>
                    <a:p>
                      <a:endParaRPr lang="en-AU" sz="1200"/>
                    </a:p>
                  </a:txBody>
                  <a:tcPr/>
                </a:tc>
                <a:tc>
                  <a:txBody>
                    <a:bodyPr/>
                    <a:lstStyle/>
                    <a:p>
                      <a:r>
                        <a:rPr lang="en-AU" sz="1200"/>
                        <a:t>1 Sept 2023 – 30 June 2025</a:t>
                      </a:r>
                    </a:p>
                  </a:txBody>
                  <a:tcPr/>
                </a:tc>
                <a:tc>
                  <a:txBody>
                    <a:bodyPr/>
                    <a:lstStyle/>
                    <a:p>
                      <a:r>
                        <a:rPr lang="en-AU" sz="1200" dirty="0"/>
                        <a:t>50%</a:t>
                      </a:r>
                    </a:p>
                  </a:txBody>
                  <a:tcPr/>
                </a:tc>
                <a:extLst>
                  <a:ext uri="{0D108BD9-81ED-4DB2-BD59-A6C34878D82A}">
                    <a16:rowId xmlns:a16="http://schemas.microsoft.com/office/drawing/2014/main" val="1292671144"/>
                  </a:ext>
                </a:extLst>
              </a:tr>
            </a:tbl>
          </a:graphicData>
        </a:graphic>
      </p:graphicFrame>
      <p:graphicFrame>
        <p:nvGraphicFramePr>
          <p:cNvPr id="3" name="Object 2">
            <a:extLst>
              <a:ext uri="{FF2B5EF4-FFF2-40B4-BE49-F238E27FC236}">
                <a16:creationId xmlns:a16="http://schemas.microsoft.com/office/drawing/2014/main" id="{16D2BD5A-7D6F-DD57-30D5-703A22D0104C}"/>
              </a:ext>
            </a:extLst>
          </p:cNvPr>
          <p:cNvGraphicFramePr>
            <a:graphicFrameLocks noChangeAspect="1"/>
          </p:cNvGraphicFramePr>
          <p:nvPr>
            <p:extLst>
              <p:ext uri="{D42A27DB-BD31-4B8C-83A1-F6EECF244321}">
                <p14:modId xmlns:p14="http://schemas.microsoft.com/office/powerpoint/2010/main" val="1124356843"/>
              </p:ext>
            </p:extLst>
          </p:nvPr>
        </p:nvGraphicFramePr>
        <p:xfrm>
          <a:off x="6076061" y="815789"/>
          <a:ext cx="3067940" cy="4341585"/>
        </p:xfrm>
        <a:graphic>
          <a:graphicData uri="http://schemas.openxmlformats.org/presentationml/2006/ole">
            <mc:AlternateContent xmlns:mc="http://schemas.openxmlformats.org/markup-compatibility/2006">
              <mc:Choice xmlns:v="urn:schemas-microsoft-com:vml" Requires="v">
                <p:oleObj name="Acrobat Document" r:id="rId3" imgW="5667295" imgH="8019943" progId="AcroExch.Document.DC">
                  <p:embed/>
                </p:oleObj>
              </mc:Choice>
              <mc:Fallback>
                <p:oleObj name="Acrobat Document" r:id="rId3" imgW="5667295" imgH="8019943" progId="AcroExch.Document.DC">
                  <p:embed/>
                  <p:pic>
                    <p:nvPicPr>
                      <p:cNvPr id="3" name="Object 2">
                        <a:extLst>
                          <a:ext uri="{FF2B5EF4-FFF2-40B4-BE49-F238E27FC236}">
                            <a16:creationId xmlns:a16="http://schemas.microsoft.com/office/drawing/2014/main" id="{16D2BD5A-7D6F-DD57-30D5-703A22D0104C}"/>
                          </a:ext>
                        </a:extLst>
                      </p:cNvPr>
                      <p:cNvPicPr/>
                      <p:nvPr/>
                    </p:nvPicPr>
                    <p:blipFill>
                      <a:blip r:embed="rId4"/>
                      <a:stretch>
                        <a:fillRect/>
                      </a:stretch>
                    </p:blipFill>
                    <p:spPr>
                      <a:xfrm>
                        <a:off x="6076061" y="815789"/>
                        <a:ext cx="3067940" cy="4341585"/>
                      </a:xfrm>
                      <a:prstGeom prst="rect">
                        <a:avLst/>
                      </a:prstGeom>
                    </p:spPr>
                  </p:pic>
                </p:oleObj>
              </mc:Fallback>
            </mc:AlternateContent>
          </a:graphicData>
        </a:graphic>
      </p:graphicFrame>
    </p:spTree>
    <p:extLst>
      <p:ext uri="{BB962C8B-B14F-4D97-AF65-F5344CB8AC3E}">
        <p14:creationId xmlns:p14="http://schemas.microsoft.com/office/powerpoint/2010/main" val="8146360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2B6EF75-924C-C539-5ECF-6B10217A6024}"/>
              </a:ext>
            </a:extLst>
          </p:cNvPr>
          <p:cNvSpPr>
            <a:spLocks noGrp="1"/>
          </p:cNvSpPr>
          <p:nvPr>
            <p:ph idx="1"/>
          </p:nvPr>
        </p:nvSpPr>
        <p:spPr>
          <a:xfrm>
            <a:off x="456775" y="1146629"/>
            <a:ext cx="6524596" cy="3709777"/>
          </a:xfrm>
        </p:spPr>
        <p:txBody>
          <a:bodyPr vert="horz" lIns="91440" tIns="45720" rIns="91440" bIns="45720" rtlCol="0" anchor="t">
            <a:noAutofit/>
          </a:bodyPr>
          <a:lstStyle/>
          <a:p>
            <a:pPr marL="0" indent="0">
              <a:lnSpc>
                <a:spcPct val="100000"/>
              </a:lnSpc>
              <a:spcBef>
                <a:spcPts val="1800"/>
              </a:spcBef>
              <a:buNone/>
            </a:pPr>
            <a:r>
              <a:rPr lang="en-AU" sz="1800" b="1" dirty="0">
                <a:latin typeface="Arial"/>
                <a:cs typeface="Arial"/>
              </a:rPr>
              <a:t>Advocate for:</a:t>
            </a:r>
          </a:p>
          <a:p>
            <a:pPr>
              <a:lnSpc>
                <a:spcPct val="100000"/>
              </a:lnSpc>
              <a:spcBef>
                <a:spcPts val="1800"/>
              </a:spcBef>
              <a:buFont typeface="Arial" panose="020B0604020202020204" pitchFamily="34" charset="0"/>
              <a:buChar char="•"/>
            </a:pPr>
            <a:r>
              <a:rPr lang="en-AU" sz="1800" dirty="0">
                <a:latin typeface="Arial"/>
                <a:cs typeface="Arial"/>
              </a:rPr>
              <a:t>Social and affordable housing investment</a:t>
            </a:r>
          </a:p>
          <a:p>
            <a:pPr>
              <a:lnSpc>
                <a:spcPct val="100000"/>
              </a:lnSpc>
              <a:spcBef>
                <a:spcPts val="1800"/>
              </a:spcBef>
              <a:buFont typeface="Arial" panose="020B0604020202020204" pitchFamily="34" charset="0"/>
              <a:buChar char="•"/>
            </a:pPr>
            <a:r>
              <a:rPr lang="en-AU" sz="1800" dirty="0">
                <a:latin typeface="Arial"/>
                <a:cs typeface="Arial"/>
              </a:rPr>
              <a:t>State planning reform </a:t>
            </a:r>
          </a:p>
          <a:p>
            <a:pPr>
              <a:lnSpc>
                <a:spcPct val="100000"/>
              </a:lnSpc>
              <a:spcBef>
                <a:spcPts val="1800"/>
              </a:spcBef>
              <a:buFont typeface="Arial" panose="020B0604020202020204" pitchFamily="34" charset="0"/>
              <a:buChar char="•"/>
            </a:pPr>
            <a:r>
              <a:rPr lang="en-AU" sz="1800" dirty="0">
                <a:latin typeface="Arial"/>
                <a:cs typeface="Arial"/>
              </a:rPr>
              <a:t>Construction industry support</a:t>
            </a:r>
          </a:p>
          <a:p>
            <a:pPr>
              <a:lnSpc>
                <a:spcPct val="100000"/>
              </a:lnSpc>
              <a:spcBef>
                <a:spcPts val="1800"/>
              </a:spcBef>
              <a:buFont typeface="Arial" panose="020B0604020202020204" pitchFamily="34" charset="0"/>
              <a:buChar char="•"/>
            </a:pPr>
            <a:r>
              <a:rPr lang="en-AU" sz="1800" dirty="0">
                <a:latin typeface="Arial"/>
                <a:cs typeface="Arial"/>
              </a:rPr>
              <a:t>State delivered infrastructure</a:t>
            </a:r>
          </a:p>
        </p:txBody>
      </p:sp>
      <p:sp>
        <p:nvSpPr>
          <p:cNvPr id="7" name="Title 6">
            <a:extLst>
              <a:ext uri="{FF2B5EF4-FFF2-40B4-BE49-F238E27FC236}">
                <a16:creationId xmlns:a16="http://schemas.microsoft.com/office/drawing/2014/main" id="{E8041570-1285-1163-31B4-1442FC802220}"/>
              </a:ext>
            </a:extLst>
          </p:cNvPr>
          <p:cNvSpPr>
            <a:spLocks noGrp="1"/>
          </p:cNvSpPr>
          <p:nvPr>
            <p:ph type="title"/>
          </p:nvPr>
        </p:nvSpPr>
        <p:spPr/>
        <p:txBody>
          <a:bodyPr>
            <a:noAutofit/>
          </a:bodyPr>
          <a:lstStyle/>
          <a:p>
            <a:r>
              <a:rPr lang="en-AU" sz="2800" dirty="0"/>
              <a:t>Working with other levels of government</a:t>
            </a:r>
          </a:p>
        </p:txBody>
      </p:sp>
      <p:pic>
        <p:nvPicPr>
          <p:cNvPr id="6" name="Graphic 5" descr="Handshake outline">
            <a:extLst>
              <a:ext uri="{FF2B5EF4-FFF2-40B4-BE49-F238E27FC236}">
                <a16:creationId xmlns:a16="http://schemas.microsoft.com/office/drawing/2014/main" id="{934CABAF-E275-3F42-741E-F803170D638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95297" y="1307306"/>
            <a:ext cx="2891928" cy="2891928"/>
          </a:xfrm>
          <a:prstGeom prst="rect">
            <a:avLst/>
          </a:prstGeom>
        </p:spPr>
      </p:pic>
    </p:spTree>
    <p:extLst>
      <p:ext uri="{BB962C8B-B14F-4D97-AF65-F5344CB8AC3E}">
        <p14:creationId xmlns:p14="http://schemas.microsoft.com/office/powerpoint/2010/main" val="4140736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8041570-1285-1163-31B4-1442FC802220}"/>
              </a:ext>
            </a:extLst>
          </p:cNvPr>
          <p:cNvSpPr>
            <a:spLocks noGrp="1"/>
          </p:cNvSpPr>
          <p:nvPr>
            <p:ph type="title"/>
          </p:nvPr>
        </p:nvSpPr>
        <p:spPr/>
        <p:txBody>
          <a:bodyPr>
            <a:noAutofit/>
          </a:bodyPr>
          <a:lstStyle/>
          <a:p>
            <a:r>
              <a:rPr lang="en-AU" sz="2800" dirty="0"/>
              <a:t>Questions</a:t>
            </a:r>
          </a:p>
        </p:txBody>
      </p:sp>
      <p:pic>
        <p:nvPicPr>
          <p:cNvPr id="3" name="Picture 2" descr="A yellow circle with blue and white bubbles and a question mark&#10;&#10;Description automatically generated">
            <a:extLst>
              <a:ext uri="{FF2B5EF4-FFF2-40B4-BE49-F238E27FC236}">
                <a16:creationId xmlns:a16="http://schemas.microsoft.com/office/drawing/2014/main" id="{DCB06249-EC82-BC57-736B-FF5781D51FA8}"/>
              </a:ext>
            </a:extLst>
          </p:cNvPr>
          <p:cNvPicPr>
            <a:picLocks noChangeAspect="1"/>
          </p:cNvPicPr>
          <p:nvPr/>
        </p:nvPicPr>
        <p:blipFill>
          <a:blip r:embed="rId3"/>
          <a:stretch>
            <a:fillRect/>
          </a:stretch>
        </p:blipFill>
        <p:spPr>
          <a:xfrm>
            <a:off x="2393867" y="987383"/>
            <a:ext cx="3810000" cy="3810000"/>
          </a:xfrm>
          <a:prstGeom prst="rect">
            <a:avLst/>
          </a:prstGeom>
        </p:spPr>
      </p:pic>
    </p:spTree>
    <p:extLst>
      <p:ext uri="{BB962C8B-B14F-4D97-AF65-F5344CB8AC3E}">
        <p14:creationId xmlns:p14="http://schemas.microsoft.com/office/powerpoint/2010/main" val="31827112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7">
            <a:extLst>
              <a:ext uri="{FF2B5EF4-FFF2-40B4-BE49-F238E27FC236}">
                <a16:creationId xmlns:a16="http://schemas.microsoft.com/office/drawing/2014/main" id="{215CD12E-BBE2-FBE9-FDD6-5A6305C38319}"/>
              </a:ext>
            </a:extLst>
          </p:cNvPr>
          <p:cNvSpPr>
            <a:spLocks noGrp="1"/>
          </p:cNvSpPr>
          <p:nvPr>
            <p:ph idx="1"/>
          </p:nvPr>
        </p:nvSpPr>
        <p:spPr>
          <a:xfrm>
            <a:off x="285953" y="1010658"/>
            <a:ext cx="5914550" cy="3413296"/>
          </a:xfrm>
        </p:spPr>
        <p:txBody>
          <a:bodyPr vert="horz" lIns="91440" tIns="45720" rIns="91440" bIns="45720" rtlCol="0" anchor="t">
            <a:noAutofit/>
          </a:bodyPr>
          <a:lstStyle/>
          <a:p>
            <a:pPr marL="0" indent="0">
              <a:lnSpc>
                <a:spcPct val="200000"/>
              </a:lnSpc>
              <a:spcBef>
                <a:spcPts val="1800"/>
              </a:spcBef>
              <a:buClr>
                <a:srgbClr val="0070C0"/>
              </a:buClr>
              <a:buNone/>
            </a:pPr>
            <a:r>
              <a:rPr lang="en-AU" sz="2400" b="1" dirty="0">
                <a:cs typeface="Arial"/>
              </a:rPr>
              <a:t>Presentation Summary</a:t>
            </a:r>
          </a:p>
          <a:p>
            <a:pPr>
              <a:lnSpc>
                <a:spcPct val="200000"/>
              </a:lnSpc>
              <a:spcBef>
                <a:spcPts val="1800"/>
              </a:spcBef>
              <a:buFont typeface="Arial" panose="020B0604020202020204" pitchFamily="34" charset="0"/>
              <a:buChar char="•"/>
            </a:pPr>
            <a:r>
              <a:rPr lang="en-AU" sz="1800" dirty="0">
                <a:cs typeface="Arial"/>
              </a:rPr>
              <a:t>Background</a:t>
            </a:r>
          </a:p>
          <a:p>
            <a:pPr>
              <a:lnSpc>
                <a:spcPct val="200000"/>
              </a:lnSpc>
              <a:spcBef>
                <a:spcPts val="1800"/>
              </a:spcBef>
              <a:buFont typeface="Arial" panose="020B0604020202020204" pitchFamily="34" charset="0"/>
              <a:buChar char="•"/>
            </a:pPr>
            <a:r>
              <a:rPr lang="en-AU" sz="1800" dirty="0">
                <a:cs typeface="Arial"/>
              </a:rPr>
              <a:t>Housing Supply Action Plan </a:t>
            </a:r>
          </a:p>
          <a:p>
            <a:pPr>
              <a:lnSpc>
                <a:spcPct val="200000"/>
              </a:lnSpc>
              <a:spcBef>
                <a:spcPts val="1800"/>
              </a:spcBef>
              <a:buFont typeface="Arial" panose="020B0604020202020204" pitchFamily="34" charset="0"/>
              <a:buChar char="•"/>
            </a:pPr>
            <a:r>
              <a:rPr lang="en-AU" sz="1800" dirty="0">
                <a:cs typeface="Arial"/>
              </a:rPr>
              <a:t>Housing Supply Incentive Policy</a:t>
            </a:r>
          </a:p>
          <a:p>
            <a:pPr>
              <a:lnSpc>
                <a:spcPct val="200000"/>
              </a:lnSpc>
            </a:pPr>
            <a:endParaRPr lang="en-AU" sz="2400" dirty="0">
              <a:cs typeface="Arial"/>
            </a:endParaRPr>
          </a:p>
          <a:p>
            <a:pPr>
              <a:lnSpc>
                <a:spcPct val="200000"/>
              </a:lnSpc>
            </a:pPr>
            <a:endParaRPr lang="en-AU" sz="2400" dirty="0">
              <a:cs typeface="Arial"/>
            </a:endParaRPr>
          </a:p>
        </p:txBody>
      </p:sp>
      <p:pic>
        <p:nvPicPr>
          <p:cNvPr id="2" name="Picture 1">
            <a:extLst>
              <a:ext uri="{FF2B5EF4-FFF2-40B4-BE49-F238E27FC236}">
                <a16:creationId xmlns:a16="http://schemas.microsoft.com/office/drawing/2014/main" id="{F8DA20C5-FBD7-3FEC-323F-B4D859B65078}"/>
              </a:ext>
            </a:extLst>
          </p:cNvPr>
          <p:cNvPicPr>
            <a:picLocks noChangeAspect="1"/>
          </p:cNvPicPr>
          <p:nvPr/>
        </p:nvPicPr>
        <p:blipFill>
          <a:blip r:embed="rId3"/>
          <a:stretch>
            <a:fillRect/>
          </a:stretch>
        </p:blipFill>
        <p:spPr>
          <a:xfrm rot="21132432">
            <a:off x="5782132" y="900372"/>
            <a:ext cx="2929619" cy="3852725"/>
          </a:xfrm>
          <a:prstGeom prst="rect">
            <a:avLst/>
          </a:prstGeom>
        </p:spPr>
      </p:pic>
      <p:sp>
        <p:nvSpPr>
          <p:cNvPr id="6" name="Title 6">
            <a:extLst>
              <a:ext uri="{FF2B5EF4-FFF2-40B4-BE49-F238E27FC236}">
                <a16:creationId xmlns:a16="http://schemas.microsoft.com/office/drawing/2014/main" id="{C9DA3017-E087-944E-649A-4D8545BFA05D}"/>
              </a:ext>
            </a:extLst>
          </p:cNvPr>
          <p:cNvSpPr>
            <a:spLocks noGrp="1"/>
          </p:cNvSpPr>
          <p:nvPr>
            <p:ph type="title"/>
          </p:nvPr>
        </p:nvSpPr>
        <p:spPr>
          <a:xfrm>
            <a:off x="285953" y="0"/>
            <a:ext cx="7886700" cy="807244"/>
          </a:xfrm>
        </p:spPr>
        <p:txBody>
          <a:bodyPr>
            <a:noAutofit/>
          </a:bodyPr>
          <a:lstStyle/>
          <a:p>
            <a:r>
              <a:rPr lang="en-AU" sz="2800" dirty="0"/>
              <a:t>Guiding Brisbane’s Sustainable Growth</a:t>
            </a:r>
            <a:endParaRPr lang="en-AU" sz="2800" dirty="0">
              <a:cs typeface="Arial"/>
            </a:endParaRPr>
          </a:p>
        </p:txBody>
      </p:sp>
    </p:spTree>
    <p:extLst>
      <p:ext uri="{BB962C8B-B14F-4D97-AF65-F5344CB8AC3E}">
        <p14:creationId xmlns:p14="http://schemas.microsoft.com/office/powerpoint/2010/main" val="32269816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6CDCF3-CCDD-EC41-0DF0-3E161CA7A618}"/>
              </a:ext>
            </a:extLst>
          </p:cNvPr>
          <p:cNvPicPr>
            <a:picLocks noChangeAspect="1"/>
          </p:cNvPicPr>
          <p:nvPr/>
        </p:nvPicPr>
        <p:blipFill>
          <a:blip r:embed="rId2"/>
          <a:stretch>
            <a:fillRect/>
          </a:stretch>
        </p:blipFill>
        <p:spPr>
          <a:xfrm>
            <a:off x="1255120" y="1262253"/>
            <a:ext cx="6633760" cy="3094594"/>
          </a:xfrm>
          <a:prstGeom prst="rect">
            <a:avLst/>
          </a:prstGeom>
        </p:spPr>
      </p:pic>
      <p:sp>
        <p:nvSpPr>
          <p:cNvPr id="6" name="Title 6">
            <a:extLst>
              <a:ext uri="{FF2B5EF4-FFF2-40B4-BE49-F238E27FC236}">
                <a16:creationId xmlns:a16="http://schemas.microsoft.com/office/drawing/2014/main" id="{FDBD0F30-3E3C-9EF3-7784-6BBAC43CC15A}"/>
              </a:ext>
            </a:extLst>
          </p:cNvPr>
          <p:cNvSpPr>
            <a:spLocks noGrp="1"/>
          </p:cNvSpPr>
          <p:nvPr>
            <p:ph type="title"/>
          </p:nvPr>
        </p:nvSpPr>
        <p:spPr>
          <a:xfrm>
            <a:off x="330166" y="0"/>
            <a:ext cx="7886700" cy="807244"/>
          </a:xfrm>
        </p:spPr>
        <p:txBody>
          <a:bodyPr>
            <a:noAutofit/>
          </a:bodyPr>
          <a:lstStyle/>
          <a:p>
            <a:r>
              <a:rPr lang="en-AU" sz="2800" dirty="0"/>
              <a:t>Guiding Brisbane’s Sustainable Growth</a:t>
            </a:r>
            <a:endParaRPr lang="en-AU" sz="2800" dirty="0">
              <a:cs typeface="Arial"/>
            </a:endParaRPr>
          </a:p>
        </p:txBody>
      </p:sp>
    </p:spTree>
    <p:extLst>
      <p:ext uri="{BB962C8B-B14F-4D97-AF65-F5344CB8AC3E}">
        <p14:creationId xmlns:p14="http://schemas.microsoft.com/office/powerpoint/2010/main" val="42947022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agram of a city&#10;&#10;Description automatically generated">
            <a:extLst>
              <a:ext uri="{FF2B5EF4-FFF2-40B4-BE49-F238E27FC236}">
                <a16:creationId xmlns:a16="http://schemas.microsoft.com/office/drawing/2014/main" id="{DECCCF6A-7BC6-96A8-C788-EC147EC8F6CF}"/>
              </a:ext>
            </a:extLst>
          </p:cNvPr>
          <p:cNvPicPr>
            <a:picLocks noChangeAspect="1"/>
          </p:cNvPicPr>
          <p:nvPr/>
        </p:nvPicPr>
        <p:blipFill>
          <a:blip r:embed="rId2"/>
          <a:stretch>
            <a:fillRect/>
          </a:stretch>
        </p:blipFill>
        <p:spPr>
          <a:xfrm>
            <a:off x="5861029" y="1590573"/>
            <a:ext cx="3137492" cy="2598186"/>
          </a:xfrm>
          <a:prstGeom prst="rect">
            <a:avLst/>
          </a:prstGeom>
        </p:spPr>
      </p:pic>
      <p:sp>
        <p:nvSpPr>
          <p:cNvPr id="6" name="Title 6">
            <a:extLst>
              <a:ext uri="{FF2B5EF4-FFF2-40B4-BE49-F238E27FC236}">
                <a16:creationId xmlns:a16="http://schemas.microsoft.com/office/drawing/2014/main" id="{34C31F10-9C4C-26E2-8DD2-665531F056CC}"/>
              </a:ext>
            </a:extLst>
          </p:cNvPr>
          <p:cNvSpPr>
            <a:spLocks noGrp="1"/>
          </p:cNvSpPr>
          <p:nvPr>
            <p:ph type="title"/>
          </p:nvPr>
        </p:nvSpPr>
        <p:spPr>
          <a:xfrm>
            <a:off x="344233" y="0"/>
            <a:ext cx="7886700" cy="807244"/>
          </a:xfrm>
        </p:spPr>
        <p:txBody>
          <a:bodyPr>
            <a:noAutofit/>
          </a:bodyPr>
          <a:lstStyle/>
          <a:p>
            <a:r>
              <a:rPr lang="en-AU" sz="2800" dirty="0"/>
              <a:t>Guiding Brisbane’s Sustainable Growth</a:t>
            </a:r>
            <a:endParaRPr lang="en-AU" sz="2800" dirty="0">
              <a:cs typeface="Arial"/>
            </a:endParaRPr>
          </a:p>
        </p:txBody>
      </p:sp>
      <p:pic>
        <p:nvPicPr>
          <p:cNvPr id="2" name="Picture 1">
            <a:extLst>
              <a:ext uri="{FF2B5EF4-FFF2-40B4-BE49-F238E27FC236}">
                <a16:creationId xmlns:a16="http://schemas.microsoft.com/office/drawing/2014/main" id="{76558CB0-27EA-45C5-5421-7754A201A79E}"/>
              </a:ext>
            </a:extLst>
          </p:cNvPr>
          <p:cNvPicPr>
            <a:picLocks noChangeAspect="1"/>
          </p:cNvPicPr>
          <p:nvPr/>
        </p:nvPicPr>
        <p:blipFill rotWithShape="1">
          <a:blip r:embed="rId3"/>
          <a:srcRect l="1227"/>
          <a:stretch/>
        </p:blipFill>
        <p:spPr>
          <a:xfrm>
            <a:off x="98414" y="1590573"/>
            <a:ext cx="5636757" cy="2654303"/>
          </a:xfrm>
          <a:prstGeom prst="rect">
            <a:avLst/>
          </a:prstGeom>
        </p:spPr>
      </p:pic>
    </p:spTree>
    <p:extLst>
      <p:ext uri="{BB962C8B-B14F-4D97-AF65-F5344CB8AC3E}">
        <p14:creationId xmlns:p14="http://schemas.microsoft.com/office/powerpoint/2010/main" val="1442644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8041570-1285-1163-31B4-1442FC802220}"/>
              </a:ext>
            </a:extLst>
          </p:cNvPr>
          <p:cNvSpPr>
            <a:spLocks noGrp="1"/>
          </p:cNvSpPr>
          <p:nvPr>
            <p:ph type="title"/>
          </p:nvPr>
        </p:nvSpPr>
        <p:spPr>
          <a:xfrm>
            <a:off x="313277" y="0"/>
            <a:ext cx="7886700" cy="807244"/>
          </a:xfrm>
        </p:spPr>
        <p:txBody>
          <a:bodyPr>
            <a:noAutofit/>
          </a:bodyPr>
          <a:lstStyle/>
          <a:p>
            <a:r>
              <a:rPr lang="en-AU" sz="2800" dirty="0"/>
              <a:t>Guiding Brisbane’s Sustainable Growth</a:t>
            </a:r>
            <a:endParaRPr lang="en-AU" sz="2800" dirty="0">
              <a:cs typeface="Arial"/>
            </a:endParaRPr>
          </a:p>
        </p:txBody>
      </p:sp>
      <p:pic>
        <p:nvPicPr>
          <p:cNvPr id="3073" name="Picture 67" descr="Graphic showing future new dwelling potential from neighbourhood plans. There is potential for over 197,000 new dwellings from all current neighbourhood plans, where 8% of new dwelling are anticipated to be detached houses, and 92% are anticipated to be other dwelling types such as duplexes, townhouses, terrace homes and apartments. There are over 62,000 new dwellings from neighbourhood plans undertaken in the last 10 years,  where 10% of new dwelling are anticipated to be detached houses, and 90% are anticipated to be other dwelling types such as duplexes, townhouses, terrace homes and apartments.">
            <a:extLst>
              <a:ext uri="{FF2B5EF4-FFF2-40B4-BE49-F238E27FC236}">
                <a16:creationId xmlns:a16="http://schemas.microsoft.com/office/drawing/2014/main" id="{A51C6091-1B4C-BA95-92EE-4E9F31F65F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1624" y="1106717"/>
            <a:ext cx="3909099" cy="351290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88A8081-C963-67D9-C3F6-AC5E127141A8}"/>
              </a:ext>
            </a:extLst>
          </p:cNvPr>
          <p:cNvSpPr txBox="1"/>
          <p:nvPr/>
        </p:nvSpPr>
        <p:spPr>
          <a:xfrm>
            <a:off x="313277" y="1106717"/>
            <a:ext cx="4366299" cy="2400657"/>
          </a:xfrm>
          <a:prstGeom prst="rect">
            <a:avLst/>
          </a:prstGeom>
          <a:noFill/>
        </p:spPr>
        <p:txBody>
          <a:bodyPr wrap="square" lIns="91440" tIns="45720" rIns="91440" bIns="45720" rtlCol="0" anchor="t">
            <a:spAutoFit/>
          </a:bodyPr>
          <a:lstStyle/>
          <a:p>
            <a:pPr>
              <a:spcBef>
                <a:spcPts val="1200"/>
              </a:spcBef>
              <a:spcAft>
                <a:spcPts val="1200"/>
              </a:spcAft>
            </a:pPr>
            <a:r>
              <a:rPr lang="en-AU" b="1" dirty="0">
                <a:cs typeface="Arial" panose="020B0604020202020204"/>
              </a:rPr>
              <a:t>Brisbane Dwelling Supply Capacity</a:t>
            </a:r>
          </a:p>
          <a:p>
            <a:pPr marL="285750" indent="-285750">
              <a:spcBef>
                <a:spcPts val="1200"/>
              </a:spcBef>
              <a:spcAft>
                <a:spcPts val="1200"/>
              </a:spcAft>
              <a:buFont typeface="Arial" panose="020B0604020202020204" pitchFamily="34" charset="0"/>
              <a:buChar char="•"/>
            </a:pPr>
            <a:r>
              <a:rPr lang="en-AU" dirty="0"/>
              <a:t>15-19 years land supply</a:t>
            </a:r>
          </a:p>
          <a:p>
            <a:pPr marL="285750" indent="-285750">
              <a:spcBef>
                <a:spcPts val="1200"/>
              </a:spcBef>
              <a:spcAft>
                <a:spcPts val="1200"/>
              </a:spcAft>
              <a:buFont typeface="Arial" panose="020B0604020202020204" pitchFamily="34" charset="0"/>
              <a:buChar char="•"/>
            </a:pPr>
            <a:r>
              <a:rPr lang="en-AU" dirty="0"/>
              <a:t>Four years of uncompleted lots</a:t>
            </a:r>
          </a:p>
          <a:p>
            <a:pPr marL="285750" indent="-285750">
              <a:spcBef>
                <a:spcPts val="1200"/>
              </a:spcBef>
              <a:spcAft>
                <a:spcPts val="1200"/>
              </a:spcAft>
              <a:buFont typeface="Arial" panose="020B0604020202020204" pitchFamily="34" charset="0"/>
              <a:buChar char="•"/>
            </a:pPr>
            <a:r>
              <a:rPr lang="en-AU" dirty="0"/>
              <a:t>Nine years of approved attached dwelling supply</a:t>
            </a:r>
            <a:endParaRPr lang="en-AU" dirty="0">
              <a:cs typeface="Arial"/>
            </a:endParaRPr>
          </a:p>
        </p:txBody>
      </p:sp>
    </p:spTree>
    <p:extLst>
      <p:ext uri="{BB962C8B-B14F-4D97-AF65-F5344CB8AC3E}">
        <p14:creationId xmlns:p14="http://schemas.microsoft.com/office/powerpoint/2010/main" val="41329260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666F885-6D10-9073-3EE8-060BA792FD52}"/>
              </a:ext>
            </a:extLst>
          </p:cNvPr>
          <p:cNvPicPr>
            <a:picLocks noChangeAspect="1"/>
          </p:cNvPicPr>
          <p:nvPr/>
        </p:nvPicPr>
        <p:blipFill>
          <a:blip r:embed="rId3"/>
          <a:stretch>
            <a:fillRect/>
          </a:stretch>
        </p:blipFill>
        <p:spPr>
          <a:xfrm>
            <a:off x="639363" y="1413438"/>
            <a:ext cx="3932637" cy="3167225"/>
          </a:xfrm>
          <a:prstGeom prst="rect">
            <a:avLst/>
          </a:prstGeom>
          <a:ln w="12700">
            <a:noFill/>
          </a:ln>
        </p:spPr>
      </p:pic>
      <p:sp>
        <p:nvSpPr>
          <p:cNvPr id="8" name="Title 6">
            <a:extLst>
              <a:ext uri="{FF2B5EF4-FFF2-40B4-BE49-F238E27FC236}">
                <a16:creationId xmlns:a16="http://schemas.microsoft.com/office/drawing/2014/main" id="{E31ECDD4-3045-728F-E1FC-BD6D488542E5}"/>
              </a:ext>
            </a:extLst>
          </p:cNvPr>
          <p:cNvSpPr>
            <a:spLocks noGrp="1"/>
          </p:cNvSpPr>
          <p:nvPr>
            <p:ph type="title"/>
          </p:nvPr>
        </p:nvSpPr>
        <p:spPr>
          <a:xfrm>
            <a:off x="407538" y="0"/>
            <a:ext cx="7886700" cy="807244"/>
          </a:xfrm>
        </p:spPr>
        <p:txBody>
          <a:bodyPr>
            <a:noAutofit/>
          </a:bodyPr>
          <a:lstStyle/>
          <a:p>
            <a:r>
              <a:rPr lang="en-AU" sz="2800" dirty="0">
                <a:solidFill>
                  <a:schemeClr val="bg1"/>
                </a:solidFill>
              </a:rPr>
              <a:t>Guiding Brisbane’s Sustainable </a:t>
            </a:r>
            <a:r>
              <a:rPr lang="en-AU" sz="2800" dirty="0"/>
              <a:t>G</a:t>
            </a:r>
            <a:r>
              <a:rPr lang="en-AU" sz="2800" dirty="0">
                <a:solidFill>
                  <a:schemeClr val="bg1"/>
                </a:solidFill>
              </a:rPr>
              <a:t>rowth</a:t>
            </a:r>
            <a:endParaRPr lang="en-AU" sz="2800" dirty="0">
              <a:solidFill>
                <a:schemeClr val="bg1"/>
              </a:solidFill>
              <a:cs typeface="Arial"/>
            </a:endParaRPr>
          </a:p>
        </p:txBody>
      </p:sp>
      <p:pic>
        <p:nvPicPr>
          <p:cNvPr id="2" name="Picture 1">
            <a:extLst>
              <a:ext uri="{FF2B5EF4-FFF2-40B4-BE49-F238E27FC236}">
                <a16:creationId xmlns:a16="http://schemas.microsoft.com/office/drawing/2014/main" id="{DBAB95FA-D609-D962-F623-42BD043C90CB}"/>
              </a:ext>
            </a:extLst>
          </p:cNvPr>
          <p:cNvPicPr>
            <a:picLocks noChangeAspect="1"/>
          </p:cNvPicPr>
          <p:nvPr/>
        </p:nvPicPr>
        <p:blipFill>
          <a:blip r:embed="rId4"/>
          <a:stretch>
            <a:fillRect/>
          </a:stretch>
        </p:blipFill>
        <p:spPr>
          <a:xfrm>
            <a:off x="5292477" y="1413438"/>
            <a:ext cx="3268788" cy="2817329"/>
          </a:xfrm>
          <a:prstGeom prst="rect">
            <a:avLst/>
          </a:prstGeom>
        </p:spPr>
      </p:pic>
    </p:spTree>
    <p:extLst>
      <p:ext uri="{BB962C8B-B14F-4D97-AF65-F5344CB8AC3E}">
        <p14:creationId xmlns:p14="http://schemas.microsoft.com/office/powerpoint/2010/main" val="18077066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A76E9F9-BC3C-E9FC-9F04-B771B6784D68}"/>
              </a:ext>
            </a:extLst>
          </p:cNvPr>
          <p:cNvSpPr>
            <a:spLocks noGrp="1"/>
          </p:cNvSpPr>
          <p:nvPr>
            <p:ph type="title"/>
          </p:nvPr>
        </p:nvSpPr>
        <p:spPr>
          <a:xfrm>
            <a:off x="396688" y="0"/>
            <a:ext cx="7886700" cy="807244"/>
          </a:xfrm>
        </p:spPr>
        <p:txBody>
          <a:bodyPr>
            <a:noAutofit/>
          </a:bodyPr>
          <a:lstStyle/>
          <a:p>
            <a:r>
              <a:rPr lang="en-AU" sz="2800" dirty="0">
                <a:solidFill>
                  <a:schemeClr val="bg1"/>
                </a:solidFill>
              </a:rPr>
              <a:t>Guiding Brisbane’s Sustainable </a:t>
            </a:r>
            <a:r>
              <a:rPr lang="en-AU" sz="2800" dirty="0"/>
              <a:t>G</a:t>
            </a:r>
            <a:r>
              <a:rPr lang="en-AU" sz="2800" dirty="0">
                <a:solidFill>
                  <a:schemeClr val="bg1"/>
                </a:solidFill>
              </a:rPr>
              <a:t>rowth</a:t>
            </a:r>
            <a:endParaRPr lang="en-AU" sz="2800" dirty="0">
              <a:solidFill>
                <a:schemeClr val="bg1"/>
              </a:solidFill>
              <a:cs typeface="Arial"/>
            </a:endParaRPr>
          </a:p>
        </p:txBody>
      </p:sp>
      <p:pic>
        <p:nvPicPr>
          <p:cNvPr id="4" name="Picture 3">
            <a:extLst>
              <a:ext uri="{FF2B5EF4-FFF2-40B4-BE49-F238E27FC236}">
                <a16:creationId xmlns:a16="http://schemas.microsoft.com/office/drawing/2014/main" id="{6AC86BD5-08ED-3497-A106-3A202CF03B6D}"/>
              </a:ext>
            </a:extLst>
          </p:cNvPr>
          <p:cNvPicPr>
            <a:picLocks noChangeAspect="1"/>
          </p:cNvPicPr>
          <p:nvPr/>
        </p:nvPicPr>
        <p:blipFill>
          <a:blip r:embed="rId3"/>
          <a:stretch>
            <a:fillRect/>
          </a:stretch>
        </p:blipFill>
        <p:spPr>
          <a:xfrm>
            <a:off x="806439" y="1608213"/>
            <a:ext cx="3059590" cy="2520170"/>
          </a:xfrm>
          <a:prstGeom prst="rect">
            <a:avLst/>
          </a:prstGeom>
        </p:spPr>
      </p:pic>
      <p:pic>
        <p:nvPicPr>
          <p:cNvPr id="2" name="Picture 1">
            <a:extLst>
              <a:ext uri="{FF2B5EF4-FFF2-40B4-BE49-F238E27FC236}">
                <a16:creationId xmlns:a16="http://schemas.microsoft.com/office/drawing/2014/main" id="{13F099D3-D64E-DEE8-47F3-215B785A585E}"/>
              </a:ext>
            </a:extLst>
          </p:cNvPr>
          <p:cNvPicPr>
            <a:picLocks noChangeAspect="1"/>
          </p:cNvPicPr>
          <p:nvPr/>
        </p:nvPicPr>
        <p:blipFill>
          <a:blip r:embed="rId4"/>
          <a:stretch>
            <a:fillRect/>
          </a:stretch>
        </p:blipFill>
        <p:spPr>
          <a:xfrm>
            <a:off x="4674849" y="1467740"/>
            <a:ext cx="3608539" cy="2613442"/>
          </a:xfrm>
          <a:prstGeom prst="rect">
            <a:avLst/>
          </a:prstGeom>
        </p:spPr>
      </p:pic>
    </p:spTree>
    <p:extLst>
      <p:ext uri="{BB962C8B-B14F-4D97-AF65-F5344CB8AC3E}">
        <p14:creationId xmlns:p14="http://schemas.microsoft.com/office/powerpoint/2010/main" val="18186819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07E11E-A66B-462F-4902-B971F8E6DB4A}"/>
              </a:ext>
            </a:extLst>
          </p:cNvPr>
          <p:cNvPicPr>
            <a:picLocks noChangeAspect="1"/>
          </p:cNvPicPr>
          <p:nvPr/>
        </p:nvPicPr>
        <p:blipFill rotWithShape="1">
          <a:blip r:embed="rId3"/>
          <a:srcRect b="840"/>
          <a:stretch/>
        </p:blipFill>
        <p:spPr>
          <a:xfrm>
            <a:off x="217714" y="1154134"/>
            <a:ext cx="1963742" cy="3382577"/>
          </a:xfrm>
          <a:prstGeom prst="rect">
            <a:avLst/>
          </a:prstGeom>
        </p:spPr>
      </p:pic>
      <p:pic>
        <p:nvPicPr>
          <p:cNvPr id="9" name="Picture 8">
            <a:extLst>
              <a:ext uri="{FF2B5EF4-FFF2-40B4-BE49-F238E27FC236}">
                <a16:creationId xmlns:a16="http://schemas.microsoft.com/office/drawing/2014/main" id="{BFE29E57-22C8-ACCA-EFF1-3B8D7BBA4A4F}"/>
              </a:ext>
            </a:extLst>
          </p:cNvPr>
          <p:cNvPicPr>
            <a:picLocks noChangeAspect="1"/>
          </p:cNvPicPr>
          <p:nvPr/>
        </p:nvPicPr>
        <p:blipFill>
          <a:blip r:embed="rId4"/>
          <a:stretch>
            <a:fillRect/>
          </a:stretch>
        </p:blipFill>
        <p:spPr>
          <a:xfrm>
            <a:off x="4731486" y="1172791"/>
            <a:ext cx="2008948" cy="3407581"/>
          </a:xfrm>
          <a:prstGeom prst="rect">
            <a:avLst/>
          </a:prstGeom>
        </p:spPr>
      </p:pic>
      <p:sp>
        <p:nvSpPr>
          <p:cNvPr id="12" name="TextBox 11">
            <a:extLst>
              <a:ext uri="{FF2B5EF4-FFF2-40B4-BE49-F238E27FC236}">
                <a16:creationId xmlns:a16="http://schemas.microsoft.com/office/drawing/2014/main" id="{7BB9F60E-42E7-151E-557D-623F49CA258B}"/>
              </a:ext>
            </a:extLst>
          </p:cNvPr>
          <p:cNvSpPr txBox="1"/>
          <p:nvPr/>
        </p:nvSpPr>
        <p:spPr>
          <a:xfrm>
            <a:off x="288340" y="149450"/>
            <a:ext cx="7202706" cy="523220"/>
          </a:xfrm>
          <a:prstGeom prst="rect">
            <a:avLst/>
          </a:prstGeom>
          <a:noFill/>
        </p:spPr>
        <p:txBody>
          <a:bodyPr wrap="square">
            <a:spAutoFit/>
          </a:bodyPr>
          <a:lstStyle/>
          <a:p>
            <a:r>
              <a:rPr lang="en-US" sz="2800" b="1" kern="1200" dirty="0">
                <a:solidFill>
                  <a:srgbClr val="FFFFFF"/>
                </a:solidFill>
                <a:latin typeface="+mj-lt"/>
                <a:ea typeface="+mj-ea"/>
                <a:cs typeface="+mj-cs"/>
              </a:rPr>
              <a:t>Brisbane’s Sustainable Growth Strategy</a:t>
            </a:r>
            <a:endParaRPr lang="en-AU" sz="2800" b="1" dirty="0"/>
          </a:p>
        </p:txBody>
      </p:sp>
      <p:pic>
        <p:nvPicPr>
          <p:cNvPr id="5" name="Picture 4">
            <a:extLst>
              <a:ext uri="{FF2B5EF4-FFF2-40B4-BE49-F238E27FC236}">
                <a16:creationId xmlns:a16="http://schemas.microsoft.com/office/drawing/2014/main" id="{A571D2F0-F6F9-E00A-F00A-B5F3F38D7F7B}"/>
              </a:ext>
            </a:extLst>
          </p:cNvPr>
          <p:cNvPicPr>
            <a:picLocks noChangeAspect="1"/>
          </p:cNvPicPr>
          <p:nvPr/>
        </p:nvPicPr>
        <p:blipFill>
          <a:blip r:embed="rId5"/>
          <a:stretch>
            <a:fillRect/>
          </a:stretch>
        </p:blipFill>
        <p:spPr>
          <a:xfrm>
            <a:off x="2297565" y="1180024"/>
            <a:ext cx="2196058" cy="3400347"/>
          </a:xfrm>
          <a:prstGeom prst="rect">
            <a:avLst/>
          </a:prstGeom>
        </p:spPr>
      </p:pic>
      <p:pic>
        <p:nvPicPr>
          <p:cNvPr id="7" name="Picture 6">
            <a:extLst>
              <a:ext uri="{FF2B5EF4-FFF2-40B4-BE49-F238E27FC236}">
                <a16:creationId xmlns:a16="http://schemas.microsoft.com/office/drawing/2014/main" id="{A1FC0DDC-4021-7481-823F-E4883DA5AC64}"/>
              </a:ext>
            </a:extLst>
          </p:cNvPr>
          <p:cNvPicPr>
            <a:picLocks noChangeAspect="1"/>
          </p:cNvPicPr>
          <p:nvPr/>
        </p:nvPicPr>
        <p:blipFill>
          <a:blip r:embed="rId6"/>
          <a:stretch>
            <a:fillRect/>
          </a:stretch>
        </p:blipFill>
        <p:spPr>
          <a:xfrm>
            <a:off x="6807315" y="1169003"/>
            <a:ext cx="2118971" cy="3382577"/>
          </a:xfrm>
          <a:prstGeom prst="rect">
            <a:avLst/>
          </a:prstGeom>
        </p:spPr>
      </p:pic>
    </p:spTree>
    <p:extLst>
      <p:ext uri="{BB962C8B-B14F-4D97-AF65-F5344CB8AC3E}">
        <p14:creationId xmlns:p14="http://schemas.microsoft.com/office/powerpoint/2010/main" val="14690646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4BFE8524-61F3-4E65-114A-426CFF116813}"/>
              </a:ext>
            </a:extLst>
          </p:cNvPr>
          <p:cNvSpPr/>
          <p:nvPr/>
        </p:nvSpPr>
        <p:spPr>
          <a:xfrm>
            <a:off x="370127" y="2547430"/>
            <a:ext cx="478925" cy="505097"/>
          </a:xfrm>
          <a:prstGeom prst="ellipse">
            <a:avLst/>
          </a:prstGeom>
          <a:solidFill>
            <a:srgbClr val="7030A0">
              <a:alpha val="10000"/>
            </a:srgbClr>
          </a:solidFill>
          <a:ln>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Content Placeholder 7">
            <a:extLst>
              <a:ext uri="{FF2B5EF4-FFF2-40B4-BE49-F238E27FC236}">
                <a16:creationId xmlns:a16="http://schemas.microsoft.com/office/drawing/2014/main" id="{B2B6EF75-924C-C539-5ECF-6B10217A6024}"/>
              </a:ext>
            </a:extLst>
          </p:cNvPr>
          <p:cNvSpPr>
            <a:spLocks noGrp="1"/>
          </p:cNvSpPr>
          <p:nvPr>
            <p:ph idx="1"/>
          </p:nvPr>
        </p:nvSpPr>
        <p:spPr>
          <a:xfrm>
            <a:off x="1567543" y="1232451"/>
            <a:ext cx="7367450" cy="3438939"/>
          </a:xfrm>
        </p:spPr>
        <p:txBody>
          <a:bodyPr vert="horz" lIns="91440" tIns="45720" rIns="91440" bIns="45720" rtlCol="0" anchor="t">
            <a:noAutofit/>
          </a:bodyPr>
          <a:lstStyle/>
          <a:p>
            <a:pPr marL="0" indent="0">
              <a:lnSpc>
                <a:spcPct val="150000"/>
              </a:lnSpc>
              <a:spcBef>
                <a:spcPts val="1800"/>
              </a:spcBef>
              <a:buClr>
                <a:srgbClr val="0070C0"/>
              </a:buClr>
              <a:buNone/>
            </a:pPr>
            <a:r>
              <a:rPr kumimoji="0" lang="en-AU" sz="1800" b="0" u="none" strike="noStrike" kern="1200" cap="none" spc="0" normalizeH="0" baseline="0" noProof="0" dirty="0">
                <a:ln>
                  <a:noFill/>
                </a:ln>
                <a:solidFill>
                  <a:prstClr val="black"/>
                </a:solidFill>
                <a:effectLst/>
                <a:uLnTx/>
                <a:uFillTx/>
                <a:latin typeface="Arial" panose="020B0604020202020204"/>
                <a:ea typeface="+mn-ea"/>
                <a:cs typeface="Arial" panose="020B0604020202020204"/>
              </a:rPr>
              <a:t>Our Prosperous City, Brisbane’s </a:t>
            </a:r>
            <a:r>
              <a:rPr lang="en-AU" sz="1800" dirty="0">
                <a:solidFill>
                  <a:prstClr val="black"/>
                </a:solidFill>
                <a:latin typeface="Arial" panose="020B0604020202020204"/>
                <a:cs typeface="Arial" panose="020B0604020202020204"/>
              </a:rPr>
              <a:t>Inner City </a:t>
            </a:r>
            <a:r>
              <a:rPr kumimoji="0" lang="en-AU" sz="1800" b="0" u="none" strike="noStrike" kern="1200" cap="none" spc="0" normalizeH="0" baseline="0" noProof="0" dirty="0">
                <a:ln>
                  <a:noFill/>
                </a:ln>
                <a:solidFill>
                  <a:prstClr val="black"/>
                </a:solidFill>
                <a:effectLst/>
                <a:uLnTx/>
                <a:uFillTx/>
                <a:latin typeface="Arial" panose="020B0604020202020204"/>
                <a:ea typeface="+mn-ea"/>
                <a:cs typeface="Arial" panose="020B0604020202020204"/>
              </a:rPr>
              <a:t>Strategy, Suburban Renewal, </a:t>
            </a:r>
            <a:r>
              <a:rPr kumimoji="0" lang="en-AU" sz="1800" b="0" u="none" strike="noStrike" kern="1200" cap="none" spc="0" normalizeH="0" baseline="0" noProof="0" dirty="0" err="1">
                <a:ln>
                  <a:noFill/>
                </a:ln>
                <a:solidFill>
                  <a:prstClr val="black"/>
                </a:solidFill>
                <a:effectLst/>
                <a:uLnTx/>
                <a:uFillTx/>
                <a:latin typeface="Arial" panose="020B0604020202020204"/>
                <a:ea typeface="+mn-ea"/>
                <a:cs typeface="Arial" panose="020B0604020202020204"/>
              </a:rPr>
              <a:t>Kurilpa</a:t>
            </a:r>
            <a:r>
              <a:rPr kumimoji="0" lang="en-AU" sz="1800" b="0" u="none" strike="noStrike" kern="1200" cap="none" spc="0" normalizeH="0" baseline="0" noProof="0" dirty="0">
                <a:ln>
                  <a:noFill/>
                </a:ln>
                <a:solidFill>
                  <a:prstClr val="black"/>
                </a:solidFill>
                <a:effectLst/>
                <a:uLnTx/>
                <a:uFillTx/>
                <a:latin typeface="Arial" panose="020B0604020202020204"/>
                <a:ea typeface="+mn-ea"/>
                <a:cs typeface="Arial" panose="020B0604020202020204"/>
              </a:rPr>
              <a:t> TLPI, major </a:t>
            </a:r>
            <a:r>
              <a:rPr lang="en-AU" sz="1800" dirty="0">
                <a:solidFill>
                  <a:prstClr val="black"/>
                </a:solidFill>
                <a:latin typeface="Arial" panose="020B0604020202020204"/>
                <a:cs typeface="Arial" panose="020B0604020202020204"/>
              </a:rPr>
              <a:t>c</a:t>
            </a:r>
            <a:r>
              <a:rPr kumimoji="0" lang="en-AU" sz="1800" b="0" u="none" strike="noStrike" kern="1200" cap="none" spc="0" normalizeH="0" baseline="0" noProof="0" dirty="0" err="1">
                <a:ln>
                  <a:noFill/>
                </a:ln>
                <a:solidFill>
                  <a:prstClr val="black"/>
                </a:solidFill>
                <a:effectLst/>
                <a:uLnTx/>
                <a:uFillTx/>
                <a:latin typeface="Arial" panose="020B0604020202020204"/>
                <a:ea typeface="+mn-ea"/>
                <a:cs typeface="Arial" panose="020B0604020202020204"/>
              </a:rPr>
              <a:t>entres</a:t>
            </a:r>
            <a:r>
              <a:rPr kumimoji="0" lang="en-AU" sz="1800" b="0" u="none" strike="noStrike" kern="1200" cap="none" spc="0" normalizeH="0" baseline="0" noProof="0" dirty="0">
                <a:ln>
                  <a:noFill/>
                </a:ln>
                <a:solidFill>
                  <a:prstClr val="black"/>
                </a:solidFill>
                <a:effectLst/>
                <a:uLnTx/>
                <a:uFillTx/>
                <a:latin typeface="Arial" panose="020B0604020202020204"/>
                <a:ea typeface="+mn-ea"/>
                <a:cs typeface="Arial" panose="020B0604020202020204"/>
              </a:rPr>
              <a:t> review</a:t>
            </a:r>
          </a:p>
          <a:p>
            <a:pPr marL="0" indent="0">
              <a:lnSpc>
                <a:spcPct val="150000"/>
              </a:lnSpc>
              <a:spcBef>
                <a:spcPts val="1800"/>
              </a:spcBef>
              <a:buClr>
                <a:srgbClr val="0070C0"/>
              </a:buClr>
              <a:buNone/>
            </a:pPr>
            <a:r>
              <a:rPr lang="en-AU" sz="1800" dirty="0">
                <a:cs typeface="Arial" panose="020B0604020202020204"/>
              </a:rPr>
              <a:t>Brisbane Build-to-Rent Incentive Policy, new rating categories for transitory accommodation, Short-term Accommodation Taskforce </a:t>
            </a:r>
          </a:p>
          <a:p>
            <a:pPr marL="0" indent="0">
              <a:lnSpc>
                <a:spcPct val="150000"/>
              </a:lnSpc>
              <a:spcBef>
                <a:spcPts val="2400"/>
              </a:spcBef>
              <a:buClr>
                <a:srgbClr val="0070C0"/>
              </a:buClr>
              <a:buNone/>
            </a:pPr>
            <a:r>
              <a:rPr lang="en-AU" sz="1800" dirty="0">
                <a:cs typeface="Arial" panose="020B0604020202020204"/>
              </a:rPr>
              <a:t>Brisbane Green Buildings Incentive Policy, Brisbane Universal Housing Design Incentive Policy, Brisbane Green Factor tool, Development of Design Rating Scheme </a:t>
            </a:r>
          </a:p>
          <a:p>
            <a:pPr marL="0" indent="0">
              <a:lnSpc>
                <a:spcPct val="150000"/>
              </a:lnSpc>
              <a:spcBef>
                <a:spcPts val="1800"/>
              </a:spcBef>
              <a:buClr>
                <a:srgbClr val="0070C0"/>
              </a:buClr>
              <a:buNone/>
            </a:pPr>
            <a:endParaRPr lang="en-AU" sz="1800" dirty="0">
              <a:cs typeface="Arial" panose="020B0604020202020204"/>
            </a:endParaRPr>
          </a:p>
          <a:p>
            <a:pPr marL="0" indent="0">
              <a:lnSpc>
                <a:spcPct val="150000"/>
              </a:lnSpc>
              <a:spcBef>
                <a:spcPts val="1800"/>
              </a:spcBef>
              <a:buClr>
                <a:srgbClr val="0070C0"/>
              </a:buClr>
              <a:buNone/>
              <a:defRPr/>
            </a:pPr>
            <a:endParaRPr kumimoji="0" lang="en-AU" sz="1800" b="0" i="1" u="none" strike="noStrike" kern="1200" cap="none" spc="0" normalizeH="0" baseline="0" noProof="0" dirty="0">
              <a:ln>
                <a:noFill/>
              </a:ln>
              <a:solidFill>
                <a:prstClr val="black"/>
              </a:solidFill>
              <a:effectLst/>
              <a:uLnTx/>
              <a:uFillTx/>
              <a:latin typeface="Arial" panose="020B0604020202020204"/>
              <a:ea typeface="+mn-ea"/>
              <a:cs typeface="Arial" panose="020B0604020202020204"/>
            </a:endParaRPr>
          </a:p>
        </p:txBody>
      </p:sp>
      <p:sp>
        <p:nvSpPr>
          <p:cNvPr id="4" name="TextBox 3">
            <a:extLst>
              <a:ext uri="{FF2B5EF4-FFF2-40B4-BE49-F238E27FC236}">
                <a16:creationId xmlns:a16="http://schemas.microsoft.com/office/drawing/2014/main" id="{3DC80DC6-2FD8-7EF0-C3EF-296376827DAF}"/>
              </a:ext>
            </a:extLst>
          </p:cNvPr>
          <p:cNvSpPr txBox="1"/>
          <p:nvPr/>
        </p:nvSpPr>
        <p:spPr>
          <a:xfrm>
            <a:off x="461554" y="1480457"/>
            <a:ext cx="313509" cy="369332"/>
          </a:xfrm>
          <a:prstGeom prst="rect">
            <a:avLst/>
          </a:prstGeom>
          <a:noFill/>
        </p:spPr>
        <p:txBody>
          <a:bodyPr wrap="square" rtlCol="0">
            <a:spAutoFit/>
          </a:bodyPr>
          <a:lstStyle/>
          <a:p>
            <a:r>
              <a:rPr lang="en-AU"/>
              <a:t>1</a:t>
            </a:r>
          </a:p>
        </p:txBody>
      </p:sp>
      <p:sp>
        <p:nvSpPr>
          <p:cNvPr id="6" name="TextBox 5">
            <a:extLst>
              <a:ext uri="{FF2B5EF4-FFF2-40B4-BE49-F238E27FC236}">
                <a16:creationId xmlns:a16="http://schemas.microsoft.com/office/drawing/2014/main" id="{97F00CDF-7F33-4F51-653E-83716AA0FE66}"/>
              </a:ext>
            </a:extLst>
          </p:cNvPr>
          <p:cNvSpPr txBox="1"/>
          <p:nvPr/>
        </p:nvSpPr>
        <p:spPr>
          <a:xfrm>
            <a:off x="1014548" y="1480457"/>
            <a:ext cx="313509" cy="369332"/>
          </a:xfrm>
          <a:prstGeom prst="rect">
            <a:avLst/>
          </a:prstGeom>
          <a:noFill/>
        </p:spPr>
        <p:txBody>
          <a:bodyPr wrap="square" rtlCol="0">
            <a:spAutoFit/>
          </a:bodyPr>
          <a:lstStyle/>
          <a:p>
            <a:r>
              <a:rPr lang="en-AU"/>
              <a:t>3</a:t>
            </a:r>
          </a:p>
        </p:txBody>
      </p:sp>
      <p:sp>
        <p:nvSpPr>
          <p:cNvPr id="9" name="TextBox 8">
            <a:extLst>
              <a:ext uri="{FF2B5EF4-FFF2-40B4-BE49-F238E27FC236}">
                <a16:creationId xmlns:a16="http://schemas.microsoft.com/office/drawing/2014/main" id="{E53BA83B-8E90-4DE3-FD7B-9D693588A2B6}"/>
              </a:ext>
            </a:extLst>
          </p:cNvPr>
          <p:cNvSpPr txBox="1"/>
          <p:nvPr/>
        </p:nvSpPr>
        <p:spPr>
          <a:xfrm>
            <a:off x="461553" y="2615312"/>
            <a:ext cx="313509" cy="369332"/>
          </a:xfrm>
          <a:prstGeom prst="rect">
            <a:avLst/>
          </a:prstGeom>
          <a:noFill/>
        </p:spPr>
        <p:txBody>
          <a:bodyPr wrap="square" rtlCol="0">
            <a:spAutoFit/>
          </a:bodyPr>
          <a:lstStyle/>
          <a:p>
            <a:r>
              <a:rPr lang="en-AU"/>
              <a:t>2</a:t>
            </a:r>
          </a:p>
        </p:txBody>
      </p:sp>
      <p:sp>
        <p:nvSpPr>
          <p:cNvPr id="10" name="TextBox 9">
            <a:extLst>
              <a:ext uri="{FF2B5EF4-FFF2-40B4-BE49-F238E27FC236}">
                <a16:creationId xmlns:a16="http://schemas.microsoft.com/office/drawing/2014/main" id="{144A848B-938E-4E16-2DEA-CF9671E605A1}"/>
              </a:ext>
            </a:extLst>
          </p:cNvPr>
          <p:cNvSpPr txBox="1"/>
          <p:nvPr/>
        </p:nvSpPr>
        <p:spPr>
          <a:xfrm>
            <a:off x="461553" y="3855526"/>
            <a:ext cx="313509" cy="369332"/>
          </a:xfrm>
          <a:prstGeom prst="rect">
            <a:avLst/>
          </a:prstGeom>
          <a:noFill/>
        </p:spPr>
        <p:txBody>
          <a:bodyPr wrap="square" rtlCol="0">
            <a:spAutoFit/>
          </a:bodyPr>
          <a:lstStyle/>
          <a:p>
            <a:r>
              <a:rPr lang="en-AU"/>
              <a:t>4</a:t>
            </a:r>
          </a:p>
        </p:txBody>
      </p:sp>
      <p:sp>
        <p:nvSpPr>
          <p:cNvPr id="11" name="Oval 10">
            <a:extLst>
              <a:ext uri="{FF2B5EF4-FFF2-40B4-BE49-F238E27FC236}">
                <a16:creationId xmlns:a16="http://schemas.microsoft.com/office/drawing/2014/main" id="{BD08EEBD-EEF0-80E7-7702-D674EBA270F8}"/>
              </a:ext>
            </a:extLst>
          </p:cNvPr>
          <p:cNvSpPr/>
          <p:nvPr/>
        </p:nvSpPr>
        <p:spPr>
          <a:xfrm>
            <a:off x="378844" y="1412574"/>
            <a:ext cx="478925" cy="505097"/>
          </a:xfrm>
          <a:prstGeom prst="ellipse">
            <a:avLst/>
          </a:prstGeom>
          <a:solidFill>
            <a:schemeClr val="accent6">
              <a:alpha val="10000"/>
            </a:schemeClr>
          </a:solidFill>
          <a:ln>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Oval 11">
            <a:extLst>
              <a:ext uri="{FF2B5EF4-FFF2-40B4-BE49-F238E27FC236}">
                <a16:creationId xmlns:a16="http://schemas.microsoft.com/office/drawing/2014/main" id="{5896E84A-2AF9-54ED-DD1F-54AAD91E31F9}"/>
              </a:ext>
            </a:extLst>
          </p:cNvPr>
          <p:cNvSpPr/>
          <p:nvPr/>
        </p:nvSpPr>
        <p:spPr>
          <a:xfrm>
            <a:off x="927417" y="1412573"/>
            <a:ext cx="478925" cy="505097"/>
          </a:xfrm>
          <a:prstGeom prst="ellipse">
            <a:avLst/>
          </a:prstGeom>
          <a:solidFill>
            <a:schemeClr val="accent2">
              <a:alpha val="10000"/>
            </a:schemeClr>
          </a:solidFill>
          <a:ln>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Oval 13">
            <a:extLst>
              <a:ext uri="{FF2B5EF4-FFF2-40B4-BE49-F238E27FC236}">
                <a16:creationId xmlns:a16="http://schemas.microsoft.com/office/drawing/2014/main" id="{D33A41C8-2978-1EC8-CAC8-142DE5E51692}"/>
              </a:ext>
            </a:extLst>
          </p:cNvPr>
          <p:cNvSpPr/>
          <p:nvPr/>
        </p:nvSpPr>
        <p:spPr>
          <a:xfrm>
            <a:off x="378843" y="3787644"/>
            <a:ext cx="478925" cy="505097"/>
          </a:xfrm>
          <a:prstGeom prst="ellipse">
            <a:avLst/>
          </a:prstGeom>
          <a:solidFill>
            <a:srgbClr val="C00000">
              <a:alpha val="10000"/>
            </a:srgbClr>
          </a:solid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TextBox 16">
            <a:extLst>
              <a:ext uri="{FF2B5EF4-FFF2-40B4-BE49-F238E27FC236}">
                <a16:creationId xmlns:a16="http://schemas.microsoft.com/office/drawing/2014/main" id="{189BFEA7-36F8-993A-3863-33A492E666B4}"/>
              </a:ext>
            </a:extLst>
          </p:cNvPr>
          <p:cNvSpPr txBox="1"/>
          <p:nvPr/>
        </p:nvSpPr>
        <p:spPr>
          <a:xfrm>
            <a:off x="288339" y="149450"/>
            <a:ext cx="7367449" cy="523220"/>
          </a:xfrm>
          <a:prstGeom prst="rect">
            <a:avLst/>
          </a:prstGeom>
          <a:noFill/>
        </p:spPr>
        <p:txBody>
          <a:bodyPr wrap="square">
            <a:spAutoFit/>
          </a:bodyPr>
          <a:lstStyle/>
          <a:p>
            <a:r>
              <a:rPr lang="en-US" sz="2800" b="1" kern="1200" dirty="0">
                <a:solidFill>
                  <a:srgbClr val="FFFFFF"/>
                </a:solidFill>
                <a:latin typeface="+mj-lt"/>
                <a:ea typeface="+mj-ea"/>
                <a:cs typeface="+mj-cs"/>
              </a:rPr>
              <a:t>Brisbane’s Sustainable Growth Strategy</a:t>
            </a:r>
            <a:endParaRPr lang="en-AU" sz="2800" b="1" dirty="0"/>
          </a:p>
        </p:txBody>
      </p:sp>
    </p:spTree>
    <p:extLst>
      <p:ext uri="{BB962C8B-B14F-4D97-AF65-F5344CB8AC3E}">
        <p14:creationId xmlns:p14="http://schemas.microsoft.com/office/powerpoint/2010/main" val="1029055972"/>
      </p:ext>
    </p:extLst>
  </p:cSld>
  <p:clrMapOvr>
    <a:masterClrMapping/>
  </p:clrMapOvr>
</p:sld>
</file>

<file path=ppt/theme/theme1.xml><?xml version="1.0" encoding="utf-8"?>
<a:theme xmlns:a="http://schemas.openxmlformats.org/drawingml/2006/main" name="Custom Design">
  <a:themeElements>
    <a:clrScheme name="Custom 2">
      <a:dk1>
        <a:sysClr val="windowText" lastClr="000000"/>
      </a:dk1>
      <a:lt1>
        <a:sysClr val="window" lastClr="FFFFFF"/>
      </a:lt1>
      <a:dk2>
        <a:srgbClr val="44546A"/>
      </a:dk2>
      <a:lt2>
        <a:srgbClr val="E7E6E6"/>
      </a:lt2>
      <a:accent1>
        <a:srgbClr val="0067B1"/>
      </a:accent1>
      <a:accent2>
        <a:srgbClr val="FFD200"/>
      </a:accent2>
      <a:accent3>
        <a:srgbClr val="00A94F"/>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Council Colour Theme (Blue/Yellow/Green)">
      <a:dk1>
        <a:sysClr val="windowText" lastClr="000000"/>
      </a:dk1>
      <a:lt1>
        <a:sysClr val="window" lastClr="FFFFFF"/>
      </a:lt1>
      <a:dk2>
        <a:srgbClr val="44546A"/>
      </a:dk2>
      <a:lt2>
        <a:srgbClr val="E7E6E6"/>
      </a:lt2>
      <a:accent1>
        <a:srgbClr val="0067B1"/>
      </a:accent1>
      <a:accent2>
        <a:srgbClr val="FFD200"/>
      </a:accent2>
      <a:accent3>
        <a:srgbClr val="00A94F"/>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429</Words>
  <Application>Microsoft Office PowerPoint</Application>
  <PresentationFormat>On-screen Show (16:9)</PresentationFormat>
  <Paragraphs>115</Paragraphs>
  <Slides>17</Slides>
  <Notes>14</Notes>
  <HiddenSlides>0</HiddenSlides>
  <MMClips>0</MMClips>
  <ScaleCrop>false</ScaleCrop>
  <HeadingPairs>
    <vt:vector size="8" baseType="variant">
      <vt:variant>
        <vt:lpstr>Fonts Used</vt:lpstr>
      </vt:variant>
      <vt:variant>
        <vt:i4>4</vt:i4>
      </vt:variant>
      <vt:variant>
        <vt:lpstr>Theme</vt:lpstr>
      </vt:variant>
      <vt:variant>
        <vt:i4>2</vt:i4>
      </vt:variant>
      <vt:variant>
        <vt:lpstr>Embedded OLE Servers</vt:lpstr>
      </vt:variant>
      <vt:variant>
        <vt:i4>1</vt:i4>
      </vt:variant>
      <vt:variant>
        <vt:lpstr>Slide Titles</vt:lpstr>
      </vt:variant>
      <vt:variant>
        <vt:i4>17</vt:i4>
      </vt:variant>
    </vt:vector>
  </HeadingPairs>
  <TitlesOfParts>
    <vt:vector size="24" baseType="lpstr">
      <vt:lpstr>Arial</vt:lpstr>
      <vt:lpstr>Calibri</vt:lpstr>
      <vt:lpstr>Segoe UI</vt:lpstr>
      <vt:lpstr>Segoe UI Semibold</vt:lpstr>
      <vt:lpstr>Custom Design</vt:lpstr>
      <vt:lpstr>1_Custom Design</vt:lpstr>
      <vt:lpstr>Acrobat Document</vt:lpstr>
      <vt:lpstr>PowerPoint Presentation</vt:lpstr>
      <vt:lpstr>Guiding Brisbane’s Sustainable Growth</vt:lpstr>
      <vt:lpstr>Guiding Brisbane’s Sustainable Growth</vt:lpstr>
      <vt:lpstr>Guiding Brisbane’s Sustainable Growth</vt:lpstr>
      <vt:lpstr>Guiding Brisbane’s Sustainable Growth</vt:lpstr>
      <vt:lpstr>Guiding Brisbane’s Sustainable Growth</vt:lpstr>
      <vt:lpstr>Guiding Brisbane’s Sustainable Growth</vt:lpstr>
      <vt:lpstr>PowerPoint Presentation</vt:lpstr>
      <vt:lpstr>PowerPoint Presentation</vt:lpstr>
      <vt:lpstr>Guiding Brisbane’s Sustainable Growth</vt:lpstr>
      <vt:lpstr>Guiding Brisbane’s Sustainable Growth</vt:lpstr>
      <vt:lpstr>Residential vacancy rates in Brisbane (September 2023)</vt:lpstr>
      <vt:lpstr>Brisbane’s Housing Supply Action Plan</vt:lpstr>
      <vt:lpstr>Brisbane Housing Supply Incentive Policy</vt:lpstr>
      <vt:lpstr>Brisbane Housing Supply Incentive Policy</vt:lpstr>
      <vt:lpstr>Working with other levels of government</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2023-11-01T00:31:57Z</dcterms:created>
  <dcterms:modified xsi:type="dcterms:W3CDTF">2023-11-01T00:33:02Z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lassificationContentMarkingFooterLocations">
    <vt:lpwstr>Custom Design:9\1_Custom Design:9</vt:lpwstr>
  </property>
  <property fmtid="{D5CDD505-2E9C-101B-9397-08002B2CF9AE}" pid="3" name="ClassificationContentMarkingFooterText">
    <vt:lpwstr>SECURITY LABEL: OFFICIAL</vt:lpwstr>
  </property>
</Properties>
</file>