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"/>
  </p:notesMasterIdLst>
  <p:sldIdLst>
    <p:sldId id="314" r:id="rId2"/>
    <p:sldId id="5570" r:id="rId3"/>
    <p:sldId id="2134805547" r:id="rId4"/>
    <p:sldId id="2147479551" r:id="rId5"/>
    <p:sldId id="348" r:id="rId6"/>
    <p:sldId id="2147479546" r:id="rId7"/>
    <p:sldId id="343" r:id="rId8"/>
    <p:sldId id="383" r:id="rId9"/>
    <p:sldId id="2147479555" r:id="rId10"/>
    <p:sldId id="2147479553" r:id="rId11"/>
    <p:sldId id="214747955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9F6"/>
    <a:srgbClr val="E2E9F6"/>
    <a:srgbClr val="025FA0"/>
    <a:srgbClr val="FBD133"/>
    <a:srgbClr val="016BB7"/>
    <a:srgbClr val="DFE7F5"/>
    <a:srgbClr val="E1EAF7"/>
    <a:srgbClr val="BDD7EE"/>
    <a:srgbClr val="0067B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0B7220-EE32-4857-B5AA-A5525F7D6147}" v="5" dt="2024-11-06T01:51:12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8E6BC-C635-49A4-B886-7C0DA2F3E381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2D4E-4BAD-4415-9ACC-DC1C39DFC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849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974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236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907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146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8531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004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3680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587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917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85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19D6F-C378-41C2-80B0-867CCAEF9109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495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91DB-70BD-C28D-7E39-D540AAB4F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E2DEA-7443-6C68-E8AA-141416F7A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D036D-EA0A-B867-44F5-37B14A58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B1BD8-BE51-A9B5-113A-100201C8E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A9AD-B5AD-559B-7DD3-D73075ED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097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DBFFA-18B7-98B6-BABF-F85F9E8E2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E9BCEE-6519-101B-B221-052598A91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9F55E-BE59-64DB-9C28-E3104E5A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EE372-4BC0-245A-3F93-517F5FFE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16131-74EA-5D26-C29E-B944679A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7393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EB5F2-807C-E702-A4AC-79BE249B2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FEA07-B6A9-D5A9-AB23-703EFBAA1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4552A-A4B6-3A05-1D5C-1D2B4E7A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82AD3-75F1-44D1-BFC9-F8813EB6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F7054-E191-C013-F276-2C3965B8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300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4E83A4-1744-4070-8D18-196884BF3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1034D8-FF46-4DFA-AF3D-3E982F254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BEAD4-C99A-F307-E8BB-7A15DFB0ACCA}"/>
              </a:ext>
            </a:extLst>
          </p:cNvPr>
          <p:cNvSpPr/>
          <p:nvPr userDrawn="1"/>
        </p:nvSpPr>
        <p:spPr>
          <a:xfrm>
            <a:off x="454151" y="5936624"/>
            <a:ext cx="3167938" cy="783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C14FF-84F5-495C-B339-3CB9E7CB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8EAE-978C-4EE3-98B3-4211BC2E93C6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9F8253-1103-4BEA-B319-DBEFC5FE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E0000E-CFD1-45DE-B3B7-02B809B9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1814-575F-426E-9D7D-AB672752FA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268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CCF90-7616-AE0B-5F8A-E026941B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D188A-1686-EA89-9527-58844770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82848-EF73-CA2B-6A96-3ACF920D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9AF-428D-65E8-64AD-2D503A2BF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80D5B-141E-F9C0-1FD5-DA46B7C55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561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7E5CC-BD32-D732-90D2-DF052F4C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3C1C1-635A-C7D6-BBBF-9164CE5D3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31446-F43E-6520-6542-8A7C1409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F1A4-3F41-8632-175D-CDD946A2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D27A7-1CCF-86F1-679E-A29C3155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151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D6159-8551-03BE-894C-14C36361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53FCA-A6F4-2C03-591A-909822B67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CDF5F-3C43-75D2-24F3-5BF0211A7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45678-36E1-5A9E-2FB6-FB351FA4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7E41E-0CE6-F658-7EE6-48C10BFF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59345-A845-B9D6-F9F2-48110246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0418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9B23-2A30-FAB3-C99A-7ECF392F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ECF60-1D28-9882-D6E7-F51159367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417F7-E23D-305D-D377-7FFB16667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E3B7B-3B9A-8EE8-F373-EAF790F4F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BD11E3-7DD3-26F8-800D-D675515680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356777-298F-F2A7-48BE-45E72AAF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004AF-AF8F-E62A-BDFB-25B9AAEAB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1D02D-7E70-F154-C141-618E2DA3B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58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B1FA2-CE80-D4E7-7877-BFC1B2CC5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CB30B-3069-4D5D-3EE3-377BAC58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91787-5B7A-A3E0-5657-C364218E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976C9-084A-BA13-3356-7437176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109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53EA3-4D99-3267-92C4-2B0ABE2C8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BE17C-274A-F123-52C6-678A6F76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C950F-AB2B-61CC-ADF3-F5E72590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677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F0F2-0A71-3899-4523-8949B66E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028BE-C012-6D24-AE47-419FD60B7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F3D26-3D0B-7084-5951-4EE7F0F00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C98B7-7242-26E9-134F-B00EDCF3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E2DBA-4C5B-A480-8A23-3461ECAB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71A11-F943-01B6-6995-B37A013F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049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A6087-0BA5-5D6C-7420-0CD2682E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AC74A9-BABB-E022-D644-DCB87856E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05D17-8682-2DCE-F6E1-6E2BBBDD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6B864-FC6F-D92E-4647-246376DC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5E807-193C-1B35-CE28-44F9430A5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D2E31-7341-76AB-3F0F-C7A11E51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533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F7772C-B325-BEFC-BF48-FB9029BC74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3FAE9A-71CA-5812-36B0-F50F33FE4A42}"/>
              </a:ext>
            </a:extLst>
          </p:cNvPr>
          <p:cNvSpPr/>
          <p:nvPr userDrawn="1"/>
        </p:nvSpPr>
        <p:spPr>
          <a:xfrm>
            <a:off x="358815" y="5926238"/>
            <a:ext cx="3310360" cy="795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8A5EE-5513-9B18-114A-C43D9C76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A1593-0AB3-D8D6-0183-E4E267711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02F3F-B0E9-C3A3-A858-F16C76E5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F4E70C-E439-4AB8-B0AA-4C254E6523A3}" type="datetimeFigureOut">
              <a:rPr lang="en-AU" smtClean="0"/>
              <a:t>14/11/2024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65D5A-1619-4E53-B566-DAD690D17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E8385-A9FE-DAA3-AEA2-8C2C77513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72639-7268-4185-80E6-006EB9B25E46}" type="slidenum">
              <a:rPr lang="en-AU" smtClean="0"/>
              <a:t>‹#›</a:t>
            </a:fld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61433-FD9E-1025-6F92-63B9E89CDA0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41925" y="6642100"/>
            <a:ext cx="17430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LABEL: OFFICIAL</a:t>
            </a:r>
          </a:p>
        </p:txBody>
      </p:sp>
    </p:spTree>
    <p:extLst>
      <p:ext uri="{BB962C8B-B14F-4D97-AF65-F5344CB8AC3E}">
        <p14:creationId xmlns:p14="http://schemas.microsoft.com/office/powerpoint/2010/main" val="202856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19EE7A-B29D-4C77-9E9F-32F3FDB1073C}"/>
              </a:ext>
            </a:extLst>
          </p:cNvPr>
          <p:cNvSpPr/>
          <p:nvPr/>
        </p:nvSpPr>
        <p:spPr>
          <a:xfrm>
            <a:off x="3945478" y="6505534"/>
            <a:ext cx="4301044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AU" sz="1050" b="1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SECURITY LABEL: </a:t>
            </a:r>
            <a:r>
              <a:rPr lang="en-AU" sz="1050">
                <a:solidFill>
                  <a:srgbClr val="FF0000"/>
                </a:solidFill>
                <a:latin typeface="Arial"/>
                <a:ea typeface="Calibri" panose="020F0502020204030204" pitchFamily="34" charset="0"/>
                <a:cs typeface="Arial"/>
              </a:rPr>
              <a:t>SENSITIVE - OFFICIAL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1447E2-8727-2657-7B0D-AC2BF86982F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Content Placeholder 1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B798605-0E32-D693-679E-87C4FC0184F0}"/>
                </a:ext>
              </a:extLst>
            </p:cNvPr>
            <p:cNvPicPr>
              <a:picLocks noGrp="1" noChangeAspect="1"/>
            </p:cNvPicPr>
            <p:nvPr>
              <p:ph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811F1D-7F84-13A2-BB27-F341C9E3688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272" b="53656"/>
            <a:stretch/>
          </p:blipFill>
          <p:spPr>
            <a:xfrm>
              <a:off x="320150" y="-1"/>
              <a:ext cx="11252725" cy="31813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B6A072-DF7A-D467-7C2A-4A6C1A4A1C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t="68299" b="1429"/>
            <a:stretch/>
          </p:blipFill>
          <p:spPr>
            <a:xfrm>
              <a:off x="320150" y="4676775"/>
              <a:ext cx="10357375" cy="2090369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12097B9C-7B2A-83CE-C2D0-82E5C002E0E4}"/>
                </a:ext>
              </a:extLst>
            </p:cNvPr>
            <p:cNvSpPr txBox="1">
              <a:spLocks/>
            </p:cNvSpPr>
            <p:nvPr/>
          </p:nvSpPr>
          <p:spPr>
            <a:xfrm>
              <a:off x="105508" y="2037436"/>
              <a:ext cx="12086492" cy="244706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AU" sz="4000" b="1">
                  <a:solidFill>
                    <a:schemeClr val="bg1"/>
                  </a:solidFill>
                  <a:latin typeface="Avenir Next LT Pro"/>
                </a:rPr>
                <a:t>Transport Committee</a:t>
              </a:r>
            </a:p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venir Next LT Pro"/>
                  <a:ea typeface="+mn-lt"/>
                  <a:cs typeface="+mn-lt"/>
                </a:rPr>
                <a:t>Brisbane’s Final Bus Network </a:t>
              </a:r>
            </a:p>
            <a:p>
              <a:pPr marL="0" indent="0" algn="ctr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>
                  <a:solidFill>
                    <a:schemeClr val="bg1"/>
                  </a:solidFill>
                  <a:latin typeface="Avenir Next LT Pro" panose="020B0504020202020204" pitchFamily="34" charset="0"/>
                  <a:ea typeface="+mn-lt"/>
                  <a:cs typeface="+mn-lt"/>
                </a:rPr>
                <a:t>5 November 2024</a:t>
              </a:r>
              <a:endParaRPr lang="en-GB">
                <a:solidFill>
                  <a:schemeClr val="bg1"/>
                </a:solidFill>
                <a:latin typeface="Avenir Next LT Pro" panose="020B0504020202020204" pitchFamily="34" charset="0"/>
                <a:ea typeface="+mn-lt"/>
                <a:cs typeface="+mn-lt"/>
              </a:endParaRPr>
            </a:p>
          </p:txBody>
        </p:sp>
      </p:grpSp>
      <p:pic>
        <p:nvPicPr>
          <p:cNvPr id="14" name="Picture 13" descr="A blue square with a clock tower and palm tree&#10;&#10;Description automatically generated">
            <a:extLst>
              <a:ext uri="{FF2B5EF4-FFF2-40B4-BE49-F238E27FC236}">
                <a16:creationId xmlns:a16="http://schemas.microsoft.com/office/drawing/2014/main" id="{DB07E9E5-33B1-E96F-0DB2-4E8737B09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90" y="4819649"/>
            <a:ext cx="2367420" cy="12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5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pushing a stroller next to a train&#10;&#10;Description automatically generated">
            <a:extLst>
              <a:ext uri="{FF2B5EF4-FFF2-40B4-BE49-F238E27FC236}">
                <a16:creationId xmlns:a16="http://schemas.microsoft.com/office/drawing/2014/main" id="{D5E33CAC-98AB-0DD6-7186-1B405D6232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2907" y="0"/>
            <a:ext cx="5409092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BC5436-9E75-489C-5A90-83C477DACEDD}"/>
              </a:ext>
            </a:extLst>
          </p:cNvPr>
          <p:cNvSpPr txBox="1">
            <a:spLocks/>
          </p:cNvSpPr>
          <p:nvPr/>
        </p:nvSpPr>
        <p:spPr>
          <a:xfrm>
            <a:off x="454151" y="352467"/>
            <a:ext cx="9703640" cy="677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 panose="020B0504020202020204" pitchFamily="34" charset="0"/>
                <a:ea typeface="+mn-ea"/>
                <a:cs typeface="+mn-cs"/>
              </a:rPr>
              <a:t>The final network</a:t>
            </a:r>
            <a:endParaRPr lang="en-AU" sz="3600" b="1">
              <a:solidFill>
                <a:srgbClr val="0067B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DD719-2B93-B560-77C0-C33D0007F239}"/>
              </a:ext>
            </a:extLst>
          </p:cNvPr>
          <p:cNvSpPr txBox="1"/>
          <p:nvPr/>
        </p:nvSpPr>
        <p:spPr>
          <a:xfrm>
            <a:off x="456077" y="1230543"/>
            <a:ext cx="6118578" cy="206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400">
                <a:latin typeface="Avenir Next LT Pro" panose="020B0504020202020204" pitchFamily="34" charset="0"/>
              </a:rPr>
              <a:t>On 28 October, Brisbane’s New Bus Network was publicly released. </a:t>
            </a:r>
          </a:p>
          <a:p>
            <a:pPr>
              <a:spcAft>
                <a:spcPts val="600"/>
              </a:spcAft>
            </a:pPr>
            <a:r>
              <a:rPr lang="en-AU" sz="1400">
                <a:latin typeface="Avenir Next LT Pro" panose="020B0504020202020204" pitchFamily="34" charset="0"/>
              </a:rPr>
              <a:t>This included: </a:t>
            </a:r>
          </a:p>
          <a:p>
            <a:pPr marL="742950" lvl="1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Revised content on Council’s website </a:t>
            </a:r>
          </a:p>
          <a:p>
            <a:pPr marL="742950" lvl="1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Release of Brisbane’s New Bus Network guide </a:t>
            </a:r>
          </a:p>
          <a:p>
            <a:pPr marL="742950" lvl="1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Updates to the interactive network tool </a:t>
            </a:r>
          </a:p>
          <a:p>
            <a:pPr marL="742950" lvl="1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Communication with key stakeholders </a:t>
            </a:r>
          </a:p>
          <a:p>
            <a:pPr marL="742950" lvl="1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Communication with Council’s Bus Operators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1600">
              <a:highlight>
                <a:srgbClr val="FFFF00"/>
              </a:highlight>
              <a:latin typeface="Avenir Next LT Pro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1E4C51-BC64-205C-FCDA-5CA66ABEDCF1}"/>
              </a:ext>
            </a:extLst>
          </p:cNvPr>
          <p:cNvSpPr txBox="1"/>
          <p:nvPr/>
        </p:nvSpPr>
        <p:spPr>
          <a:xfrm>
            <a:off x="887764" y="6616521"/>
            <a:ext cx="50984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50" b="1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SECURITY LABEL: 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COMMERCIAL IN CONFIDENCE 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67B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F063AC-AB8C-9065-395E-C4811ADC2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8" y="3287782"/>
            <a:ext cx="2025468" cy="2714263"/>
          </a:xfrm>
          <a:prstGeom prst="rect">
            <a:avLst/>
          </a:prstGeom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4B74A77F-9159-7877-2C1A-BA949A648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134" y="3295211"/>
            <a:ext cx="3315866" cy="2714262"/>
          </a:xfrm>
          <a:prstGeom prst="rect">
            <a:avLst/>
          </a:prstGeom>
        </p:spPr>
      </p:pic>
      <p:pic>
        <p:nvPicPr>
          <p:cNvPr id="17" name="Picture 16" descr="A blue square with a clock tower and palm tree&#10;&#10;Description automatically generated">
            <a:extLst>
              <a:ext uri="{FF2B5EF4-FFF2-40B4-BE49-F238E27FC236}">
                <a16:creationId xmlns:a16="http://schemas.microsoft.com/office/drawing/2014/main" id="{44D5B2E7-0DED-0062-E94A-F1CC068D1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269" y="5951699"/>
            <a:ext cx="1307520" cy="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s at a station&#10;&#10;Description automatically generated">
            <a:extLst>
              <a:ext uri="{FF2B5EF4-FFF2-40B4-BE49-F238E27FC236}">
                <a16:creationId xmlns:a16="http://schemas.microsoft.com/office/drawing/2014/main" id="{26D1B94C-3196-62E0-B120-C7972F0076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2906" y="0"/>
            <a:ext cx="540909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BC5436-9E75-489C-5A90-83C477DACEDD}"/>
              </a:ext>
            </a:extLst>
          </p:cNvPr>
          <p:cNvSpPr txBox="1">
            <a:spLocks/>
          </p:cNvSpPr>
          <p:nvPr/>
        </p:nvSpPr>
        <p:spPr>
          <a:xfrm>
            <a:off x="454151" y="352467"/>
            <a:ext cx="9703640" cy="677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 panose="020B0504020202020204" pitchFamily="34" charset="0"/>
                <a:ea typeface="+mn-ea"/>
                <a:cs typeface="+mn-cs"/>
              </a:rPr>
              <a:t>Next steps </a:t>
            </a:r>
            <a:endParaRPr lang="en-AU" sz="3600" b="1">
              <a:solidFill>
                <a:srgbClr val="0067B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DD719-2B93-B560-77C0-C33D0007F239}"/>
              </a:ext>
            </a:extLst>
          </p:cNvPr>
          <p:cNvSpPr txBox="1"/>
          <p:nvPr/>
        </p:nvSpPr>
        <p:spPr>
          <a:xfrm>
            <a:off x="454151" y="1150644"/>
            <a:ext cx="6070936" cy="471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AU" sz="1400">
                <a:latin typeface="Avenir Next LT Pro" panose="020B0504020202020204" pitchFamily="34" charset="0"/>
              </a:rPr>
              <a:t>We will continue to work closely with the State Government ahead of implementation. This will include: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Completing the construction of new and improved infrastructure – City Hall / King George Square station, Buranda busway station, Griffith University station and Cultural Centre station.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Readying the suburban network for implementation by ensuring required bus stops and layover areas are in place.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Negotiating with the State Government to reach an agreement on the commencement date of Brisbane Metro M1 and M2 and Brisbane’s New Bus Network.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Continuing to test and commission new metros and introduce them to the network.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Improving our onboard systems based on customer feedback and further testing.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AU" sz="1400">
                <a:latin typeface="Avenir Next LT Pro" panose="020B0504020202020204" pitchFamily="34" charset="0"/>
              </a:rPr>
              <a:t>Working with Translink to get our customers ready to travel on the new network including Journey Planner, timetables, maps, signage and customer support. 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AU" sz="1600">
              <a:highlight>
                <a:srgbClr val="FFFF00"/>
              </a:highlight>
              <a:latin typeface="Avenir Next LT Pro" panose="020B0504020202020204" pitchFamily="34" charset="0"/>
            </a:endParaRPr>
          </a:p>
        </p:txBody>
      </p:sp>
      <p:pic>
        <p:nvPicPr>
          <p:cNvPr id="17" name="Picture 16" descr="A blue square with a clock tower and palm tree&#10;&#10;Description automatically generated">
            <a:extLst>
              <a:ext uri="{FF2B5EF4-FFF2-40B4-BE49-F238E27FC236}">
                <a16:creationId xmlns:a16="http://schemas.microsoft.com/office/drawing/2014/main" id="{44D5B2E7-0DED-0062-E94A-F1CC068D1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269" y="5951699"/>
            <a:ext cx="1307520" cy="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6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miling in a bus&#10;&#10;Description automatically generated">
            <a:extLst>
              <a:ext uri="{FF2B5EF4-FFF2-40B4-BE49-F238E27FC236}">
                <a16:creationId xmlns:a16="http://schemas.microsoft.com/office/drawing/2014/main" id="{89FA44E1-7AB5-8915-575B-3266A1F64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02" y="1"/>
            <a:ext cx="5419725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B17C36-A556-D449-D350-18F7978C7473}"/>
              </a:ext>
            </a:extLst>
          </p:cNvPr>
          <p:cNvSpPr/>
          <p:nvPr/>
        </p:nvSpPr>
        <p:spPr>
          <a:xfrm>
            <a:off x="454151" y="5936624"/>
            <a:ext cx="3167938" cy="783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blue square with a clock tower and palm tree&#10;&#10;Description automatically generated">
            <a:extLst>
              <a:ext uri="{FF2B5EF4-FFF2-40B4-BE49-F238E27FC236}">
                <a16:creationId xmlns:a16="http://schemas.microsoft.com/office/drawing/2014/main" id="{15A40959-FAB8-BE56-FA74-211DEB334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39" y="5936624"/>
            <a:ext cx="1307518" cy="7169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8BC5436-9E75-489C-5A90-83C477DACEDD}"/>
              </a:ext>
            </a:extLst>
          </p:cNvPr>
          <p:cNvSpPr txBox="1">
            <a:spLocks/>
          </p:cNvSpPr>
          <p:nvPr/>
        </p:nvSpPr>
        <p:spPr>
          <a:xfrm>
            <a:off x="365932" y="428667"/>
            <a:ext cx="6013324" cy="677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67B1"/>
                </a:solidFill>
                <a:latin typeface="Avenir Next LT Pro" panose="020B0504020202020204" pitchFamily="34" charset="0"/>
                <a:ea typeface="+mn-ea"/>
                <a:cs typeface="+mn-cs"/>
              </a:rPr>
              <a:t>Overview </a:t>
            </a:r>
            <a:endParaRPr lang="en-AU" sz="3200" b="1">
              <a:solidFill>
                <a:srgbClr val="0067B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4C7699-36B7-E8D4-DA68-4F5E0EA147C0}"/>
              </a:ext>
            </a:extLst>
          </p:cNvPr>
          <p:cNvSpPr txBox="1"/>
          <p:nvPr/>
        </p:nvSpPr>
        <p:spPr>
          <a:xfrm>
            <a:off x="454151" y="1183558"/>
            <a:ext cx="6156199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>
                <a:latin typeface="Avenir Next LT Pro"/>
              </a:rPr>
              <a:t>Why we're evolving the bus network </a:t>
            </a:r>
            <a:endParaRPr lang="en-US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>
                <a:latin typeface="Avenir Next LT Pro"/>
              </a:rPr>
              <a:t>Overview of the key network milestones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>
                <a:latin typeface="Avenir Next LT Pro"/>
              </a:rPr>
              <a:t>Consultation process and outcomes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>
                <a:latin typeface="Avenir Next LT Pro"/>
              </a:rPr>
              <a:t>The final network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>
                <a:latin typeface="Avenir Next LT Pro"/>
              </a:rPr>
              <a:t>Next steps</a:t>
            </a:r>
          </a:p>
        </p:txBody>
      </p:sp>
      <p:pic>
        <p:nvPicPr>
          <p:cNvPr id="4" name="Picture 3" descr="A blue square with a clock tower and palm tree&#10;&#10;Description automatically generated">
            <a:extLst>
              <a:ext uri="{FF2B5EF4-FFF2-40B4-BE49-F238E27FC236}">
                <a16:creationId xmlns:a16="http://schemas.microsoft.com/office/drawing/2014/main" id="{A7856F5F-FE9C-6B6A-6116-7BC98B8D3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40" y="5936624"/>
            <a:ext cx="1307518" cy="716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19A11-0344-D068-C35E-2361328EB9A9}"/>
              </a:ext>
            </a:extLst>
          </p:cNvPr>
          <p:cNvSpPr txBox="1"/>
          <p:nvPr/>
        </p:nvSpPr>
        <p:spPr>
          <a:xfrm>
            <a:off x="887764" y="6616521"/>
            <a:ext cx="50984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50" b="1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SECURITY LABEL: 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COMMERCIAL IN CONFIDENCE 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67B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481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the side of a road with a bus&#10;&#10;Description automatically generated">
            <a:extLst>
              <a:ext uri="{FF2B5EF4-FFF2-40B4-BE49-F238E27FC236}">
                <a16:creationId xmlns:a16="http://schemas.microsoft.com/office/drawing/2014/main" id="{FE442A7A-4BFD-9829-5EBE-1AEC4D35BA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2275" y="13269"/>
            <a:ext cx="5419725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FB165-0EFF-B24F-B593-F94647EE0499}"/>
              </a:ext>
            </a:extLst>
          </p:cNvPr>
          <p:cNvSpPr txBox="1"/>
          <p:nvPr/>
        </p:nvSpPr>
        <p:spPr>
          <a:xfrm>
            <a:off x="454153" y="1351508"/>
            <a:ext cx="6122813" cy="4160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400" b="1" u="none" strike="noStrike" baseline="0">
                <a:latin typeface="Avenir Next LT Pro Demi" panose="020B0704020202020204" pitchFamily="34" charset="0"/>
              </a:rPr>
              <a:t>Brisbane City Council’s vision is to provide a world-class transport network that is connected, reliable and accessible, making public transport the mode of choice across our city. </a:t>
            </a:r>
            <a:endParaRPr lang="en-AU" sz="1400" b="1">
              <a:solidFill>
                <a:srgbClr val="0067B1"/>
              </a:solidFill>
              <a:latin typeface="Avenir Next LT Pro Demi" panose="020B07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AU" sz="1400">
                <a:solidFill>
                  <a:srgbClr val="0067B1"/>
                </a:solidFill>
                <a:latin typeface="Avenir Next LT Pro Demi" panose="020B07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Evolving our bus network</a:t>
            </a:r>
            <a:endParaRPr lang="en-US" sz="1400">
              <a:latin typeface="Avenir Next LT Pro Demi" panose="020B07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algn="l">
              <a:spcAft>
                <a:spcPts val="1000"/>
              </a:spcAft>
            </a:pPr>
            <a:r>
              <a:rPr lang="en-US" sz="1400">
                <a:latin typeface="Avenir Next LT Pro" panose="020B05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As our city continues to grow, </a:t>
            </a:r>
            <a:r>
              <a:rPr lang="en-AU" sz="1400">
                <a:latin typeface="Avenir Next LT Pro" panose="020B05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we need to rethink our bus network and invest in smart solutions to keep our city moving.</a:t>
            </a:r>
            <a:r>
              <a:rPr lang="en-AU" sz="1400" b="0" i="0" u="none" strike="noStrike" baseline="0">
                <a:latin typeface="Avenir Book"/>
              </a:rPr>
              <a:t> </a:t>
            </a:r>
            <a:endParaRPr lang="en-AU" sz="1400">
              <a:latin typeface="Avenir Next LT Pro" panose="020B05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AU" sz="1400">
                <a:latin typeface="Avenir Next LT Pro" panose="020B05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To supercharge our city’s mass transit, Council is introducing Brisbane Metro, a bus rapid transit (BRT) system. </a:t>
            </a:r>
          </a:p>
          <a:p>
            <a:pPr>
              <a:spcAft>
                <a:spcPts val="1000"/>
              </a:spcAft>
            </a:pPr>
            <a:r>
              <a:rPr lang="en-AU" sz="1400">
                <a:latin typeface="Avenir Next LT Pro" panose="020B05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Brisbane Metro will complement our new bus network and provide high-capacity, high-frequency travel options that are purpose-built for our city. </a:t>
            </a:r>
          </a:p>
          <a:p>
            <a:pPr algn="l">
              <a:spcAft>
                <a:spcPts val="1000"/>
              </a:spcAft>
            </a:pPr>
            <a:r>
              <a:rPr lang="en-AU" sz="1400">
                <a:latin typeface="Avenir Next LT Pro" panose="020B05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By making these changes, we’re delivering more on time services for the entire network and greater capacity – moving more people, more often – as well as laying the foundation for future stages of turn-up-and-go services.</a:t>
            </a:r>
          </a:p>
          <a:p>
            <a:pPr algn="l"/>
            <a:endParaRPr lang="en-AU" sz="1500">
              <a:highlight>
                <a:srgbClr val="FFFF00"/>
              </a:highlight>
              <a:latin typeface="Avenir Next LT Pro" panose="020B05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B431A6-8E10-87F6-1C71-2C0C43C04972}"/>
              </a:ext>
            </a:extLst>
          </p:cNvPr>
          <p:cNvGrpSpPr/>
          <p:nvPr/>
        </p:nvGrpSpPr>
        <p:grpSpPr>
          <a:xfrm>
            <a:off x="7046237" y="5044388"/>
            <a:ext cx="3075505" cy="1572133"/>
            <a:chOff x="7489494" y="3568799"/>
            <a:chExt cx="3075505" cy="157213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2563035-DAF7-EEFB-6208-A229E7C15F36}"/>
                </a:ext>
              </a:extLst>
            </p:cNvPr>
            <p:cNvSpPr/>
            <p:nvPr/>
          </p:nvSpPr>
          <p:spPr>
            <a:xfrm>
              <a:off x="7489494" y="3568799"/>
              <a:ext cx="3075505" cy="1572133"/>
            </a:xfrm>
            <a:custGeom>
              <a:avLst/>
              <a:gdLst>
                <a:gd name="connsiteX0" fmla="*/ 0 w 3075505"/>
                <a:gd name="connsiteY0" fmla="*/ 0 h 1565783"/>
                <a:gd name="connsiteX1" fmla="*/ 3075505 w 3075505"/>
                <a:gd name="connsiteY1" fmla="*/ 0 h 1565783"/>
                <a:gd name="connsiteX2" fmla="*/ 3075505 w 3075505"/>
                <a:gd name="connsiteY2" fmla="*/ 1565783 h 1565783"/>
                <a:gd name="connsiteX3" fmla="*/ 0 w 3075505"/>
                <a:gd name="connsiteY3" fmla="*/ 1565783 h 1565783"/>
                <a:gd name="connsiteX4" fmla="*/ 0 w 3075505"/>
                <a:gd name="connsiteY4" fmla="*/ 0 h 1565783"/>
                <a:gd name="connsiteX0" fmla="*/ 76200 w 3075505"/>
                <a:gd name="connsiteY0" fmla="*/ 0 h 1568958"/>
                <a:gd name="connsiteX1" fmla="*/ 3075505 w 3075505"/>
                <a:gd name="connsiteY1" fmla="*/ 3175 h 1568958"/>
                <a:gd name="connsiteX2" fmla="*/ 3075505 w 3075505"/>
                <a:gd name="connsiteY2" fmla="*/ 1568958 h 1568958"/>
                <a:gd name="connsiteX3" fmla="*/ 0 w 3075505"/>
                <a:gd name="connsiteY3" fmla="*/ 1568958 h 1568958"/>
                <a:gd name="connsiteX4" fmla="*/ 76200 w 3075505"/>
                <a:gd name="connsiteY4" fmla="*/ 0 h 1568958"/>
                <a:gd name="connsiteX0" fmla="*/ 76200 w 3075505"/>
                <a:gd name="connsiteY0" fmla="*/ 0 h 1572133"/>
                <a:gd name="connsiteX1" fmla="*/ 3075505 w 3075505"/>
                <a:gd name="connsiteY1" fmla="*/ 3175 h 1572133"/>
                <a:gd name="connsiteX2" fmla="*/ 3015180 w 3075505"/>
                <a:gd name="connsiteY2" fmla="*/ 1572133 h 1572133"/>
                <a:gd name="connsiteX3" fmla="*/ 0 w 3075505"/>
                <a:gd name="connsiteY3" fmla="*/ 1568958 h 1572133"/>
                <a:gd name="connsiteX4" fmla="*/ 76200 w 3075505"/>
                <a:gd name="connsiteY4" fmla="*/ 0 h 1572133"/>
                <a:gd name="connsiteX0" fmla="*/ 57150 w 3075505"/>
                <a:gd name="connsiteY0" fmla="*/ 0 h 1572133"/>
                <a:gd name="connsiteX1" fmla="*/ 3075505 w 3075505"/>
                <a:gd name="connsiteY1" fmla="*/ 3175 h 1572133"/>
                <a:gd name="connsiteX2" fmla="*/ 3015180 w 3075505"/>
                <a:gd name="connsiteY2" fmla="*/ 1572133 h 1572133"/>
                <a:gd name="connsiteX3" fmla="*/ 0 w 3075505"/>
                <a:gd name="connsiteY3" fmla="*/ 1568958 h 1572133"/>
                <a:gd name="connsiteX4" fmla="*/ 57150 w 3075505"/>
                <a:gd name="connsiteY4" fmla="*/ 0 h 157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5505" h="1572133">
                  <a:moveTo>
                    <a:pt x="57150" y="0"/>
                  </a:moveTo>
                  <a:lnTo>
                    <a:pt x="3075505" y="3175"/>
                  </a:lnTo>
                  <a:lnTo>
                    <a:pt x="3015180" y="1572133"/>
                  </a:lnTo>
                  <a:lnTo>
                    <a:pt x="0" y="1568958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0067B1"/>
            </a:solidFill>
            <a:ln>
              <a:solidFill>
                <a:srgbClr val="0067B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C338A0-9993-5761-ACDD-44253F53DDA0}"/>
                </a:ext>
              </a:extLst>
            </p:cNvPr>
            <p:cNvSpPr txBox="1"/>
            <p:nvPr/>
          </p:nvSpPr>
          <p:spPr>
            <a:xfrm>
              <a:off x="7605241" y="3723428"/>
              <a:ext cx="2764449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AU" sz="1600" b="1">
                  <a:solidFill>
                    <a:schemeClr val="bg1"/>
                  </a:solidFill>
                  <a:latin typeface="Avenir Next LT Pro" panose="020B0504020202020204" pitchFamily="34" charset="0"/>
                </a:rPr>
                <a:t>Did you know?</a:t>
              </a:r>
              <a:endParaRPr lang="en-AU" sz="1400" b="0" i="0" u="none" strike="noStrike" baseline="0">
                <a:solidFill>
                  <a:schemeClr val="bg1"/>
                </a:solidFill>
                <a:latin typeface="Avenir Next LT Pro Demi" panose="020B0704020202020204" pitchFamily="34" charset="0"/>
              </a:endParaRPr>
            </a:p>
            <a:p>
              <a:r>
                <a:rPr lang="en-AU" sz="1400" b="0" i="0" u="none" strike="noStrike" baseline="0">
                  <a:solidFill>
                    <a:schemeClr val="bg1"/>
                  </a:solidFill>
                  <a:latin typeface="Avenir Next LT Pro Demi" panose="020B0704020202020204" pitchFamily="34" charset="0"/>
                </a:rPr>
                <a:t>In Brisbane, buses do the heavy lifting on the network, carrying two-thirds of public transport passengers </a:t>
              </a:r>
              <a:endParaRPr lang="en-AU" sz="1400">
                <a:solidFill>
                  <a:schemeClr val="bg1"/>
                </a:solidFill>
                <a:latin typeface="Avenir Next LT Pro Demi" panose="020B0704020202020204" pitchFamily="34" charset="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01F761C-F317-2F8B-DE7B-B5DAFE35AE0A}"/>
              </a:ext>
            </a:extLst>
          </p:cNvPr>
          <p:cNvSpPr txBox="1">
            <a:spLocks/>
          </p:cNvSpPr>
          <p:nvPr/>
        </p:nvSpPr>
        <p:spPr>
          <a:xfrm>
            <a:off x="454152" y="379100"/>
            <a:ext cx="6235540" cy="677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b="1">
                <a:solidFill>
                  <a:srgbClr val="0067B1"/>
                </a:solidFill>
                <a:latin typeface="Avenir Next LT Pro" panose="020B0504020202020204" pitchFamily="34" charset="0"/>
                <a:ea typeface="+mn-ea"/>
                <a:cs typeface="+mn-cs"/>
              </a:rPr>
              <a:t>Keeping Brisbane moving</a:t>
            </a:r>
          </a:p>
        </p:txBody>
      </p:sp>
      <p:pic>
        <p:nvPicPr>
          <p:cNvPr id="13" name="Picture 12" descr="A blue square with a clock tower and palm tree&#10;&#10;Description automatically generated">
            <a:extLst>
              <a:ext uri="{FF2B5EF4-FFF2-40B4-BE49-F238E27FC236}">
                <a16:creationId xmlns:a16="http://schemas.microsoft.com/office/drawing/2014/main" id="{FE08F488-309D-BE43-9C3E-2BC9C96BC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269" y="5951699"/>
            <a:ext cx="1307520" cy="716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BD319-6B47-14BF-EC0C-899A85961C44}"/>
              </a:ext>
            </a:extLst>
          </p:cNvPr>
          <p:cNvSpPr txBox="1"/>
          <p:nvPr/>
        </p:nvSpPr>
        <p:spPr>
          <a:xfrm>
            <a:off x="887764" y="6616521"/>
            <a:ext cx="50984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50" b="1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SECURITY LABEL: 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COMMERCIAL IN CONFIDENCE 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67B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397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BC5436-9E75-489C-5A90-83C477DACEDD}"/>
              </a:ext>
            </a:extLst>
          </p:cNvPr>
          <p:cNvSpPr txBox="1">
            <a:spLocks/>
          </p:cNvSpPr>
          <p:nvPr/>
        </p:nvSpPr>
        <p:spPr>
          <a:xfrm>
            <a:off x="454151" y="352467"/>
            <a:ext cx="9703640" cy="677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 panose="020B0504020202020204" pitchFamily="34" charset="0"/>
                <a:ea typeface="+mn-ea"/>
                <a:cs typeface="+mn-cs"/>
              </a:rPr>
              <a:t>Evolution of Brisbane’s New Bus Network</a:t>
            </a:r>
            <a:endParaRPr lang="en-AU" sz="3600" b="1">
              <a:solidFill>
                <a:srgbClr val="0067B1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8E138-7C34-CEFE-7B75-481676A8873B}"/>
              </a:ext>
            </a:extLst>
          </p:cNvPr>
          <p:cNvSpPr txBox="1"/>
          <p:nvPr/>
        </p:nvSpPr>
        <p:spPr>
          <a:xfrm>
            <a:off x="3462460" y="6599741"/>
            <a:ext cx="50984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50" b="1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SECURITY LABEL: 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COMMERCIAL IN CONFIDENCE 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67B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5159B-B8F5-B61C-8B81-4F3C0C9253D5}"/>
              </a:ext>
            </a:extLst>
          </p:cNvPr>
          <p:cNvSpPr txBox="1"/>
          <p:nvPr/>
        </p:nvSpPr>
        <p:spPr>
          <a:xfrm>
            <a:off x="454151" y="1171113"/>
            <a:ext cx="11553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AU" sz="1400">
                <a:effectLst/>
                <a:latin typeface="Avenir Next LT Pro" panose="020B0504020202020204" pitchFamily="34" charset="0"/>
                <a:ea typeface="MS Gothic" panose="020B0609070205080204" pitchFamily="49" charset="-128"/>
                <a:cs typeface="Segoe UI" panose="020B0502040204020203" pitchFamily="34" charset="0"/>
              </a:rPr>
              <a:t>In late 2022, we undertook extensive city-wide consultation with the community to capture feedback and insights on the proposed bus network</a:t>
            </a:r>
            <a:r>
              <a:rPr lang="en-AU" sz="1400">
                <a:latin typeface="Avenir Next LT Pro" panose="020B0504020202020204" pitchFamily="34" charset="0"/>
                <a:ea typeface="MS Gothic" panose="020B0609070205080204" pitchFamily="49" charset="-128"/>
                <a:cs typeface="Segoe UI" panose="020B0502040204020203" pitchFamily="34" charset="0"/>
              </a:rPr>
              <a:t> – Brisbane’s New Bus Network (BNBN).</a:t>
            </a:r>
            <a:endParaRPr lang="en-AU" sz="1400">
              <a:effectLst/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 fontAlgn="base">
              <a:spcAft>
                <a:spcPts val="600"/>
              </a:spcAft>
            </a:pPr>
            <a:r>
              <a:rPr lang="en-AU" sz="1400">
                <a:effectLst/>
                <a:latin typeface="Avenir Next LT Pro" panose="020B0504020202020204" pitchFamily="34" charset="0"/>
                <a:ea typeface="MS Gothic" panose="020B0609070205080204" pitchFamily="49" charset="-128"/>
                <a:cs typeface="Segoe UI" panose="020B0502040204020203" pitchFamily="34" charset="0"/>
              </a:rPr>
              <a:t>Since this time, our network planners have been working to incorporate this feedback and analyse additional changes and improvements. </a:t>
            </a:r>
            <a:endParaRPr lang="en-AU" sz="1400">
              <a:effectLst/>
              <a:latin typeface="Avenir Next LT Pro" panose="020B0504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AU" sz="1400">
                <a:effectLst/>
                <a:latin typeface="Avenir Next LT Pro" panose="020B0504020202020204" pitchFamily="34" charset="0"/>
                <a:ea typeface="MS Gothic" panose="020B0609070205080204" pitchFamily="49" charset="-128"/>
                <a:cs typeface="Segoe UI" panose="020B0502040204020203" pitchFamily="34" charset="0"/>
              </a:rPr>
              <a:t>We have now finalised the new network, which has been approved by Translink.</a:t>
            </a:r>
            <a:endParaRPr lang="en-AU" sz="1400">
              <a:latin typeface="Avenir Next LT Pro" panose="020B05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422EC8-DC87-4801-07D6-3D3B4CCAED8B}"/>
              </a:ext>
            </a:extLst>
          </p:cNvPr>
          <p:cNvGrpSpPr/>
          <p:nvPr/>
        </p:nvGrpSpPr>
        <p:grpSpPr>
          <a:xfrm>
            <a:off x="603276" y="2877584"/>
            <a:ext cx="11255260" cy="2101882"/>
            <a:chOff x="545445" y="2846343"/>
            <a:chExt cx="11255260" cy="21018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2C3738-DB7C-168B-2DCB-4222FE0A6A32}"/>
                </a:ext>
              </a:extLst>
            </p:cNvPr>
            <p:cNvGrpSpPr/>
            <p:nvPr/>
          </p:nvGrpSpPr>
          <p:grpSpPr>
            <a:xfrm>
              <a:off x="1207011" y="4731474"/>
              <a:ext cx="9777978" cy="216751"/>
              <a:chOff x="695382" y="4773506"/>
              <a:chExt cx="9777978" cy="21675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7F9BF7C-8C1C-DB06-1D32-CFDF958855FE}"/>
                  </a:ext>
                </a:extLst>
              </p:cNvPr>
              <p:cNvGrpSpPr/>
              <p:nvPr/>
            </p:nvGrpSpPr>
            <p:grpSpPr>
              <a:xfrm>
                <a:off x="695382" y="4773506"/>
                <a:ext cx="9777978" cy="216751"/>
                <a:chOff x="1565229" y="5478053"/>
                <a:chExt cx="8967463" cy="153606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CC2F50C1-6F15-087B-7DF0-97827C12CC61}"/>
                    </a:ext>
                  </a:extLst>
                </p:cNvPr>
                <p:cNvGrpSpPr/>
                <p:nvPr/>
              </p:nvGrpSpPr>
              <p:grpSpPr>
                <a:xfrm>
                  <a:off x="1565229" y="5478053"/>
                  <a:ext cx="8967463" cy="153606"/>
                  <a:chOff x="1561188" y="5561534"/>
                  <a:chExt cx="8967463" cy="153606"/>
                </a:xfrm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049D4FBA-A1F1-B964-1C62-5899DB184977}"/>
                      </a:ext>
                    </a:extLst>
                  </p:cNvPr>
                  <p:cNvGrpSpPr/>
                  <p:nvPr/>
                </p:nvGrpSpPr>
                <p:grpSpPr>
                  <a:xfrm>
                    <a:off x="1561188" y="5561534"/>
                    <a:ext cx="8967463" cy="153606"/>
                    <a:chOff x="1620597" y="4733695"/>
                    <a:chExt cx="8967463" cy="153606"/>
                  </a:xfrm>
                </p:grpSpPr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4CD68554-29FB-319F-3E44-29AF423209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20597" y="4886768"/>
                      <a:ext cx="8967463" cy="0"/>
                    </a:xfrm>
                    <a:prstGeom prst="line">
                      <a:avLst/>
                    </a:prstGeom>
                    <a:ln w="19050">
                      <a:solidFill>
                        <a:srgbClr val="0067B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06CBEEB3-A746-2743-74BF-8D364BF500B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620597" y="4733695"/>
                      <a:ext cx="0" cy="153073"/>
                    </a:xfrm>
                    <a:prstGeom prst="line">
                      <a:avLst/>
                    </a:prstGeom>
                    <a:ln w="19050">
                      <a:solidFill>
                        <a:srgbClr val="0067B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7928BD59-3D46-6954-758B-7233C6B237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910801" y="4734227"/>
                      <a:ext cx="0" cy="153074"/>
                    </a:xfrm>
                    <a:prstGeom prst="line">
                      <a:avLst/>
                    </a:prstGeom>
                    <a:ln w="19050">
                      <a:solidFill>
                        <a:srgbClr val="0067B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6B993693-6612-0B27-FF8E-8BCEFD2016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792216" y="4733701"/>
                      <a:ext cx="0" cy="153074"/>
                    </a:xfrm>
                    <a:prstGeom prst="line">
                      <a:avLst/>
                    </a:prstGeom>
                    <a:ln w="19050">
                      <a:solidFill>
                        <a:srgbClr val="0067B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D6AB72EE-4DC1-F145-69DF-71A78F6709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881309" y="4734227"/>
                      <a:ext cx="0" cy="153074"/>
                    </a:xfrm>
                    <a:prstGeom prst="line">
                      <a:avLst/>
                    </a:prstGeom>
                    <a:ln w="19050">
                      <a:solidFill>
                        <a:srgbClr val="0067B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CF3DD8F-D40F-B010-E401-584249D593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23129" y="5562066"/>
                    <a:ext cx="0" cy="153074"/>
                  </a:xfrm>
                  <a:prstGeom prst="line">
                    <a:avLst/>
                  </a:prstGeom>
                  <a:ln w="19050">
                    <a:solidFill>
                      <a:srgbClr val="0067B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433BA48-4182-7C31-064E-E0E74F8599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32692" y="5478059"/>
                  <a:ext cx="0" cy="153074"/>
                </a:xfrm>
                <a:prstGeom prst="line">
                  <a:avLst/>
                </a:prstGeom>
                <a:ln w="19050">
                  <a:solidFill>
                    <a:srgbClr val="0067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437E65B-4BA5-813A-445C-9AC93D82B3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00822" y="4773506"/>
                <a:ext cx="0" cy="216000"/>
              </a:xfrm>
              <a:prstGeom prst="line">
                <a:avLst/>
              </a:prstGeom>
              <a:ln w="19050">
                <a:solidFill>
                  <a:srgbClr val="0067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767C7D-73A3-AFE1-D143-D98B41A9E964}"/>
                </a:ext>
              </a:extLst>
            </p:cNvPr>
            <p:cNvGrpSpPr/>
            <p:nvPr/>
          </p:nvGrpSpPr>
          <p:grpSpPr>
            <a:xfrm>
              <a:off x="545445" y="2846343"/>
              <a:ext cx="11255260" cy="1845065"/>
              <a:chOff x="225210" y="2888375"/>
              <a:chExt cx="11255260" cy="1845065"/>
            </a:xfrm>
          </p:grpSpPr>
          <p:sp>
            <p:nvSpPr>
              <p:cNvPr id="3" name="TextBox 24">
                <a:extLst>
                  <a:ext uri="{FF2B5EF4-FFF2-40B4-BE49-F238E27FC236}">
                    <a16:creationId xmlns:a16="http://schemas.microsoft.com/office/drawing/2014/main" id="{8A82D795-A1D4-2A9C-5EEA-E37A8467959F}"/>
                  </a:ext>
                </a:extLst>
              </p:cNvPr>
              <p:cNvSpPr txBox="1"/>
              <p:nvPr/>
            </p:nvSpPr>
            <p:spPr>
              <a:xfrm>
                <a:off x="6607704" y="4333330"/>
                <a:ext cx="947754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AU" sz="1000" b="1">
                    <a:solidFill>
                      <a:srgbClr val="025FA0"/>
                    </a:solidFill>
                    <a:latin typeface="Avenir Next LT Pro Demi" panose="020B0704020202020204" pitchFamily="34" charset="0"/>
                    <a:ea typeface="Calibri"/>
                    <a:cs typeface="Times New Roman"/>
                  </a:rPr>
                  <a:t>October 2024 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0E60E85-5CFB-350B-1840-C641FEBED62E}"/>
                  </a:ext>
                </a:extLst>
              </p:cNvPr>
              <p:cNvGrpSpPr/>
              <p:nvPr/>
            </p:nvGrpSpPr>
            <p:grpSpPr>
              <a:xfrm>
                <a:off x="225210" y="2888375"/>
                <a:ext cx="11255260" cy="1842350"/>
                <a:chOff x="225210" y="2888375"/>
                <a:chExt cx="11255260" cy="184235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0EF045F-8ED8-BFF6-1F25-510CA758508E}"/>
                    </a:ext>
                  </a:extLst>
                </p:cNvPr>
                <p:cNvGrpSpPr/>
                <p:nvPr/>
              </p:nvGrpSpPr>
              <p:grpSpPr>
                <a:xfrm>
                  <a:off x="225210" y="2888375"/>
                  <a:ext cx="11255260" cy="1842350"/>
                  <a:chOff x="225210" y="2888375"/>
                  <a:chExt cx="11255260" cy="1842350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FCB649CD-1C07-6B4F-6794-3437C590B9F3}"/>
                      </a:ext>
                    </a:extLst>
                  </p:cNvPr>
                  <p:cNvGrpSpPr/>
                  <p:nvPr/>
                </p:nvGrpSpPr>
                <p:grpSpPr>
                  <a:xfrm>
                    <a:off x="225210" y="3049958"/>
                    <a:ext cx="10972605" cy="1680767"/>
                    <a:chOff x="1022600" y="2564725"/>
                    <a:chExt cx="10543784" cy="1680767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37C9E35D-E5C6-B40A-85BC-D687CD0885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827" y="3845382"/>
                      <a:ext cx="3916395" cy="400110"/>
                      <a:chOff x="1091933" y="3980338"/>
                      <a:chExt cx="3916395" cy="400110"/>
                    </a:xfrm>
                  </p:grpSpPr>
                  <p:sp>
                    <p:nvSpPr>
                      <p:cNvPr id="22" name="TextBox 31">
                        <a:extLst>
                          <a:ext uri="{FF2B5EF4-FFF2-40B4-BE49-F238E27FC236}">
                            <a16:creationId xmlns:a16="http://schemas.microsoft.com/office/drawing/2014/main" id="{AF92D08F-E2D8-A9D2-B843-D02D3BEE9F5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67419" y="3980338"/>
                        <a:ext cx="1027157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91440" tIns="45720" rIns="91440" bIns="45720" rtlCol="0" anchor="t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n-AU" sz="1000" b="1">
                            <a:solidFill>
                              <a:srgbClr val="025FA0"/>
                            </a:solidFill>
                            <a:effectLst/>
                            <a:latin typeface="Avenir Next LT Pro Demi" panose="020B0704020202020204" pitchFamily="34" charset="0"/>
                            <a:ea typeface="Calibri"/>
                            <a:cs typeface="Times New Roman"/>
                          </a:rPr>
                          <a:t>July - October </a:t>
                        </a:r>
                      </a:p>
                      <a:p>
                        <a:pPr algn="ctr"/>
                        <a:r>
                          <a:rPr lang="en-AU" sz="1000" b="1">
                            <a:solidFill>
                              <a:srgbClr val="025FA0"/>
                            </a:solidFill>
                            <a:effectLst/>
                            <a:latin typeface="Avenir Next LT Pro Demi" panose="020B0704020202020204" pitchFamily="34" charset="0"/>
                            <a:ea typeface="Calibri"/>
                            <a:cs typeface="Times New Roman"/>
                          </a:rPr>
                          <a:t>2022</a:t>
                        </a:r>
                        <a:endParaRPr lang="en-AU" sz="1000">
                          <a:solidFill>
                            <a:srgbClr val="025FA0"/>
                          </a:solidFill>
                          <a:latin typeface="Avenir Next LT Pro Demi" panose="020B0704020202020204" pitchFamily="34" charset="0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26" name="TextBox 48">
                        <a:extLst>
                          <a:ext uri="{FF2B5EF4-FFF2-40B4-BE49-F238E27FC236}">
                            <a16:creationId xmlns:a16="http://schemas.microsoft.com/office/drawing/2014/main" id="{4589461E-EC8E-4C00-285A-1311A06407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91933" y="3980338"/>
                        <a:ext cx="903852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91440" tIns="45720" rIns="91440" bIns="45720" rtlCol="0" anchor="t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n-AU" sz="1000" b="1">
                            <a:solidFill>
                              <a:srgbClr val="025FA0"/>
                            </a:solidFill>
                            <a:latin typeface="Avenir Next LT Pro Demi" panose="020B0704020202020204" pitchFamily="34" charset="0"/>
                            <a:ea typeface="Calibri"/>
                            <a:cs typeface="Times New Roman"/>
                          </a:rPr>
                          <a:t>2018 – 2022 </a:t>
                        </a:r>
                        <a:endParaRPr lang="en-AU" sz="1000" b="1">
                          <a:solidFill>
                            <a:srgbClr val="025FA0"/>
                          </a:solidFill>
                          <a:latin typeface="Avenir Next LT Pro Demi" panose="020B0704020202020204" pitchFamily="34" charset="0"/>
                          <a:cs typeface="Times New Roman"/>
                        </a:endParaRPr>
                      </a:p>
                    </p:txBody>
                  </p:sp>
                  <p:sp>
                    <p:nvSpPr>
                      <p:cNvPr id="27" name="TextBox 49">
                        <a:extLst>
                          <a:ext uri="{FF2B5EF4-FFF2-40B4-BE49-F238E27FC236}">
                            <a16:creationId xmlns:a16="http://schemas.microsoft.com/office/drawing/2014/main" id="{B3DA3A4B-43D8-7FD5-AF64-2134DB0AFD5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06809" y="3980338"/>
                        <a:ext cx="1401519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91440" tIns="45720" rIns="91440" bIns="45720" rtlCol="0" anchor="t">
                        <a:spAutoFit/>
                      </a:bodyPr>
                      <a:lstStyle>
                        <a:defPPr>
                          <a:defRPr lang="en-US"/>
                        </a:defPPr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r>
                          <a:rPr lang="en-AU" sz="1000" b="1">
                            <a:solidFill>
                              <a:srgbClr val="025FA0"/>
                            </a:solidFill>
                            <a:effectLst/>
                            <a:latin typeface="Avenir Next LT Pro Demi" panose="020B0704020202020204" pitchFamily="34" charset="0"/>
                            <a:ea typeface="Calibri"/>
                            <a:cs typeface="Times New Roman"/>
                          </a:rPr>
                          <a:t>October - December            2022</a:t>
                        </a:r>
                      </a:p>
                    </p:txBody>
                  </p:sp>
                </p:grpSp>
                <p:sp>
                  <p:nvSpPr>
                    <p:cNvPr id="13" name="TextBox 22">
                      <a:extLst>
                        <a:ext uri="{FF2B5EF4-FFF2-40B4-BE49-F238E27FC236}">
                          <a16:creationId xmlns:a16="http://schemas.microsoft.com/office/drawing/2014/main" id="{58E77E1E-2E6B-815D-7994-E5855A07FE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22600" y="2564725"/>
                      <a:ext cx="1322305" cy="12490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lIns="91440" tIns="45720" rIns="91440" bIns="45720" rtlCol="0" anchor="b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en-AU" sz="1050" b="1">
                          <a:latin typeface="Avenir Next LT Pro Demi" panose="020B0704020202020204" pitchFamily="34" charset="0"/>
                          <a:cs typeface="Times New Roman"/>
                        </a:rPr>
                        <a:t>Development of draft network </a:t>
                      </a:r>
                    </a:p>
                    <a:p>
                      <a:pPr algn="ctr"/>
                      <a:r>
                        <a:rPr lang="en-AU" sz="1050">
                          <a:latin typeface="Avenir Next LT Pro"/>
                          <a:cs typeface="Segoe UI"/>
                        </a:rPr>
                        <a:t>Analysis of network-wide patronage data and revision of whole bus network </a:t>
                      </a:r>
                    </a:p>
                  </p:txBody>
                </p:sp>
                <p:sp>
                  <p:nvSpPr>
                    <p:cNvPr id="18" name="TextBox 24">
                      <a:extLst>
                        <a:ext uri="{FF2B5EF4-FFF2-40B4-BE49-F238E27FC236}">
                          <a16:creationId xmlns:a16="http://schemas.microsoft.com/office/drawing/2014/main" id="{FF987651-3A5E-010B-4877-63E0AF3CE5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03229" y="3845382"/>
                      <a:ext cx="1229773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 rtlCol="0" anchor="t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AU" sz="1000" b="1">
                          <a:solidFill>
                            <a:srgbClr val="025FA0"/>
                          </a:solidFill>
                          <a:latin typeface="Avenir Next LT Pro Demi" panose="020B0704020202020204" pitchFamily="34" charset="0"/>
                          <a:ea typeface="Calibri"/>
                          <a:cs typeface="Times New Roman"/>
                        </a:rPr>
                        <a:t>January 2023 – </a:t>
                      </a:r>
                    </a:p>
                    <a:p>
                      <a:pPr lvl="0" algn="ctr"/>
                      <a:r>
                        <a:rPr lang="en-AU" sz="1000" b="1">
                          <a:solidFill>
                            <a:srgbClr val="025FA0"/>
                          </a:solidFill>
                          <a:latin typeface="Avenir Next LT Pro Demi" panose="020B0704020202020204" pitchFamily="34" charset="0"/>
                          <a:ea typeface="Calibri"/>
                          <a:cs typeface="Times New Roman"/>
                        </a:rPr>
                        <a:t>late 2024</a:t>
                      </a:r>
                    </a:p>
                  </p:txBody>
                </p:sp>
                <p:sp>
                  <p:nvSpPr>
                    <p:cNvPr id="19" name="TextBox 25">
                      <a:extLst>
                        <a:ext uri="{FF2B5EF4-FFF2-40B4-BE49-F238E27FC236}">
                          <a16:creationId xmlns:a16="http://schemas.microsoft.com/office/drawing/2014/main" id="{AE9C6F26-B7EE-D879-8205-55A284116F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73398" y="3845382"/>
                      <a:ext cx="1364510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 rtlCol="0" anchor="t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en-AU" sz="1000" b="1">
                          <a:solidFill>
                            <a:srgbClr val="025FA0"/>
                          </a:solidFill>
                          <a:latin typeface="Avenir Next LT Pro Demi" panose="020B0704020202020204" pitchFamily="34" charset="0"/>
                          <a:ea typeface="Calibri"/>
                          <a:cs typeface="Times New Roman"/>
                        </a:rPr>
                        <a:t>October – November 2024 </a:t>
                      </a:r>
                    </a:p>
                  </p:txBody>
                </p:sp>
                <p:sp>
                  <p:nvSpPr>
                    <p:cNvPr id="20" name="TextBox 26">
                      <a:extLst>
                        <a:ext uri="{FF2B5EF4-FFF2-40B4-BE49-F238E27FC236}">
                          <a16:creationId xmlns:a16="http://schemas.microsoft.com/office/drawing/2014/main" id="{3A7B5043-B031-D1D5-4D85-C565830B5D3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655669" y="3784111"/>
                      <a:ext cx="91071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91440" tIns="45720" rIns="91440" bIns="45720" rtlCol="0" anchor="t">
                      <a:spAutoFit/>
                    </a:bodyPr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AU" sz="1000">
                        <a:latin typeface="Calibri"/>
                        <a:ea typeface="Calibri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41" name="TextBox 22">
                    <a:extLst>
                      <a:ext uri="{FF2B5EF4-FFF2-40B4-BE49-F238E27FC236}">
                        <a16:creationId xmlns:a16="http://schemas.microsoft.com/office/drawing/2014/main" id="{C4A25D2C-2B68-0884-292A-D727F5F374DA}"/>
                      </a:ext>
                    </a:extLst>
                  </p:cNvPr>
                  <p:cNvSpPr txBox="1"/>
                  <p:nvPr/>
                </p:nvSpPr>
                <p:spPr>
                  <a:xfrm>
                    <a:off x="3101321" y="3721937"/>
                    <a:ext cx="1376084" cy="577081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rtlCol="0" anchor="b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200"/>
                      </a:spcAft>
                    </a:pPr>
                    <a:r>
                      <a:rPr lang="en-AU" sz="1050" b="1">
                        <a:latin typeface="Avenir Next LT Pro Demi" panose="020B0704020202020204" pitchFamily="34" charset="0"/>
                        <a:cs typeface="Times New Roman"/>
                      </a:rPr>
                      <a:t>Extensive city-wide community consultation</a:t>
                    </a:r>
                  </a:p>
                </p:txBody>
              </p:sp>
              <p:sp>
                <p:nvSpPr>
                  <p:cNvPr id="42" name="TextBox 22">
                    <a:extLst>
                      <a:ext uri="{FF2B5EF4-FFF2-40B4-BE49-F238E27FC236}">
                        <a16:creationId xmlns:a16="http://schemas.microsoft.com/office/drawing/2014/main" id="{AB92C0FE-5552-D8C1-E28E-AAB6BB5222EA}"/>
                      </a:ext>
                    </a:extLst>
                  </p:cNvPr>
                  <p:cNvSpPr txBox="1"/>
                  <p:nvPr/>
                </p:nvSpPr>
                <p:spPr>
                  <a:xfrm>
                    <a:off x="1789907" y="3883520"/>
                    <a:ext cx="1031216" cy="41549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91440" tIns="45720" rIns="91440" bIns="45720" rtlCol="0" anchor="b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200"/>
                      </a:spcAft>
                    </a:pPr>
                    <a:r>
                      <a:rPr lang="en-AU" sz="1050" b="1">
                        <a:latin typeface="Avenir Next LT Pro Demi" panose="020B0704020202020204" pitchFamily="34" charset="0"/>
                        <a:cs typeface="Times New Roman"/>
                      </a:rPr>
                      <a:t>City-wide online survey </a:t>
                    </a:r>
                  </a:p>
                </p:txBody>
              </p:sp>
              <p:sp>
                <p:nvSpPr>
                  <p:cNvPr id="43" name="TextBox 22">
                    <a:extLst>
                      <a:ext uri="{FF2B5EF4-FFF2-40B4-BE49-F238E27FC236}">
                        <a16:creationId xmlns:a16="http://schemas.microsoft.com/office/drawing/2014/main" id="{88928054-F3A1-1B57-F1FE-41F2C53E25AE}"/>
                      </a:ext>
                    </a:extLst>
                  </p:cNvPr>
                  <p:cNvSpPr txBox="1"/>
                  <p:nvPr/>
                </p:nvSpPr>
                <p:spPr>
                  <a:xfrm>
                    <a:off x="6315721" y="3721937"/>
                    <a:ext cx="1531720" cy="577081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rtlCol="0" anchor="b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200"/>
                      </a:spcAft>
                    </a:pPr>
                    <a:r>
                      <a:rPr lang="en-AU" sz="1050" b="1">
                        <a:latin typeface="Avenir Next LT Pro Demi" panose="020B0704020202020204" pitchFamily="34" charset="0"/>
                        <a:cs typeface="Times New Roman"/>
                      </a:rPr>
                      <a:t>Release of Brisbane’s New Bus Network (BNBN)</a:t>
                    </a:r>
                  </a:p>
                </p:txBody>
              </p:sp>
              <p:sp>
                <p:nvSpPr>
                  <p:cNvPr id="44" name="TextBox 22">
                    <a:extLst>
                      <a:ext uri="{FF2B5EF4-FFF2-40B4-BE49-F238E27FC236}">
                        <a16:creationId xmlns:a16="http://schemas.microsoft.com/office/drawing/2014/main" id="{79D1A346-2A63-BF5D-DCBA-2C9B2486BC25}"/>
                      </a:ext>
                    </a:extLst>
                  </p:cNvPr>
                  <p:cNvSpPr txBox="1"/>
                  <p:nvPr/>
                </p:nvSpPr>
                <p:spPr>
                  <a:xfrm>
                    <a:off x="4658035" y="2888375"/>
                    <a:ext cx="1531720" cy="141064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rtlCol="0" anchor="b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200"/>
                      </a:spcAft>
                    </a:pPr>
                    <a:r>
                      <a:rPr lang="en-AU" sz="1050" b="1">
                        <a:latin typeface="Avenir Next LT Pro Demi" panose="020B0704020202020204" pitchFamily="34" charset="0"/>
                        <a:cs typeface="Times New Roman"/>
                      </a:rPr>
                      <a:t>Review of feedback and network planning</a:t>
                    </a:r>
                  </a:p>
                  <a:p>
                    <a:pPr algn="ctr"/>
                    <a:r>
                      <a:rPr lang="en-AU" sz="1050">
                        <a:latin typeface="Avenir Next LT Pro"/>
                        <a:cs typeface="Segoe UI"/>
                      </a:rPr>
                      <a:t>In-depth network planning to incorporate feedback and analyse improvements  </a:t>
                    </a:r>
                  </a:p>
                </p:txBody>
              </p:sp>
              <p:sp>
                <p:nvSpPr>
                  <p:cNvPr id="45" name="TextBox 22">
                    <a:extLst>
                      <a:ext uri="{FF2B5EF4-FFF2-40B4-BE49-F238E27FC236}">
                        <a16:creationId xmlns:a16="http://schemas.microsoft.com/office/drawing/2014/main" id="{16D97F04-96A0-FB84-3863-85AF9335A338}"/>
                      </a:ext>
                    </a:extLst>
                  </p:cNvPr>
                  <p:cNvSpPr txBox="1"/>
                  <p:nvPr/>
                </p:nvSpPr>
                <p:spPr>
                  <a:xfrm>
                    <a:off x="8007468" y="3049958"/>
                    <a:ext cx="1571274" cy="1249060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rtlCol="0" anchor="b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200"/>
                      </a:spcAft>
                    </a:pPr>
                    <a:r>
                      <a:rPr lang="en-AU" sz="1050" b="1">
                        <a:latin typeface="Avenir Next LT Pro Demi" panose="020B0704020202020204" pitchFamily="34" charset="0"/>
                        <a:cs typeface="Times New Roman"/>
                      </a:rPr>
                      <a:t>Stakeholder engagement on BNBN</a:t>
                    </a:r>
                  </a:p>
                  <a:p>
                    <a:pPr algn="ctr"/>
                    <a:r>
                      <a:rPr lang="en-AU" sz="1050">
                        <a:latin typeface="Avenir Next LT Pro"/>
                        <a:cs typeface="Segoe UI"/>
                      </a:rPr>
                      <a:t>Engagement with stakeholders and community members on new network</a:t>
                    </a:r>
                  </a:p>
                </p:txBody>
              </p:sp>
              <p:sp>
                <p:nvSpPr>
                  <p:cNvPr id="46" name="TextBox 22">
                    <a:extLst>
                      <a:ext uri="{FF2B5EF4-FFF2-40B4-BE49-F238E27FC236}">
                        <a16:creationId xmlns:a16="http://schemas.microsoft.com/office/drawing/2014/main" id="{DF08AE67-1F00-9A52-191E-3B8FD7644CC3}"/>
                      </a:ext>
                    </a:extLst>
                  </p:cNvPr>
                  <p:cNvSpPr txBox="1"/>
                  <p:nvPr/>
                </p:nvSpPr>
                <p:spPr>
                  <a:xfrm>
                    <a:off x="9832254" y="2888375"/>
                    <a:ext cx="1648216" cy="1410643"/>
                  </a:xfrm>
                  <a:prstGeom prst="rect">
                    <a:avLst/>
                  </a:prstGeom>
                  <a:noFill/>
                </p:spPr>
                <p:txBody>
                  <a:bodyPr wrap="square" lIns="91440" tIns="45720" rIns="91440" bIns="45720" rtlCol="0" anchor="b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Aft>
                        <a:spcPts val="200"/>
                      </a:spcAft>
                    </a:pPr>
                    <a:r>
                      <a:rPr lang="en-AU" sz="1050" b="1">
                        <a:latin typeface="Avenir Next LT Pro Demi" panose="020B0704020202020204" pitchFamily="34" charset="0"/>
                        <a:cs typeface="Times New Roman"/>
                      </a:rPr>
                      <a:t>Network readiness</a:t>
                    </a:r>
                  </a:p>
                  <a:p>
                    <a:pPr algn="ctr"/>
                    <a:r>
                      <a:rPr lang="en-AU" sz="1050">
                        <a:latin typeface="Avenir Next LT Pro"/>
                        <a:cs typeface="Segoe UI"/>
                      </a:rPr>
                      <a:t>Finalise infrastructure updates for implementation and execute customer readiness activities in partnership with Translink </a:t>
                    </a:r>
                  </a:p>
                </p:txBody>
              </p:sp>
            </p:grpSp>
            <p:sp>
              <p:nvSpPr>
                <p:cNvPr id="7" name="TextBox 25">
                  <a:extLst>
                    <a:ext uri="{FF2B5EF4-FFF2-40B4-BE49-F238E27FC236}">
                      <a16:creationId xmlns:a16="http://schemas.microsoft.com/office/drawing/2014/main" id="{99909346-BD13-ED3A-4315-1EA4CBCF7D1B}"/>
                    </a:ext>
                  </a:extLst>
                </p:cNvPr>
                <p:cNvSpPr txBox="1"/>
                <p:nvPr/>
              </p:nvSpPr>
              <p:spPr>
                <a:xfrm>
                  <a:off x="9946360" y="4330615"/>
                  <a:ext cx="1420005" cy="40011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AU" sz="1000" b="1">
                      <a:solidFill>
                        <a:srgbClr val="025FA0"/>
                      </a:solidFill>
                      <a:latin typeface="Avenir Next LT Pro Demi" panose="020B0704020202020204" pitchFamily="34" charset="0"/>
                      <a:cs typeface="Times New Roman"/>
                    </a:rPr>
                    <a:t>October 2024 onwards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6755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52BD09-BF14-4ECF-8408-73987A14F512}"/>
              </a:ext>
            </a:extLst>
          </p:cNvPr>
          <p:cNvSpPr txBox="1">
            <a:spLocks/>
          </p:cNvSpPr>
          <p:nvPr/>
        </p:nvSpPr>
        <p:spPr>
          <a:xfrm>
            <a:off x="433878" y="1012496"/>
            <a:ext cx="11383264" cy="63362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400">
                <a:latin typeface="Avenir Next LT Pro"/>
              </a:rPr>
              <a:t>From 10 October to 14 December 2022, Council sought feedback from the community and stakeholders on the </a:t>
            </a:r>
            <a:r>
              <a:rPr lang="en-US" sz="1400">
                <a:latin typeface="Avenir Next LT Pro"/>
              </a:rPr>
              <a:t>proposed network changes in the inner-city and south-eastern corridor</a:t>
            </a:r>
            <a:r>
              <a:rPr lang="en-GB" sz="1400">
                <a:latin typeface="Avenir Next LT Pro"/>
              </a:rPr>
              <a:t>, as well as other opportunities for improvements across the city.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DE5EEA-4B9C-4AD2-95CC-71C61DE62599}"/>
              </a:ext>
            </a:extLst>
          </p:cNvPr>
          <p:cNvSpPr txBox="1">
            <a:spLocks/>
          </p:cNvSpPr>
          <p:nvPr/>
        </p:nvSpPr>
        <p:spPr>
          <a:xfrm>
            <a:off x="433878" y="281371"/>
            <a:ext cx="10515600" cy="677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/>
                <a:ea typeface="+mn-ea"/>
                <a:cs typeface="+mn-cs"/>
              </a:rPr>
              <a:t>Our consultation process </a:t>
            </a:r>
            <a:endParaRPr lang="en-US">
              <a:ea typeface="+mn-ea"/>
              <a:cs typeface="+mn-cs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911D22DD-DA6F-15FB-C83C-0C55F802A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0432"/>
              </p:ext>
            </p:extLst>
          </p:nvPr>
        </p:nvGraphicFramePr>
        <p:xfrm>
          <a:off x="5818908" y="2123304"/>
          <a:ext cx="6029499" cy="3132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9499">
                  <a:extLst>
                    <a:ext uri="{9D8B030D-6E8A-4147-A177-3AD203B41FA5}">
                      <a16:colId xmlns:a16="http://schemas.microsoft.com/office/drawing/2014/main" val="2279102350"/>
                    </a:ext>
                  </a:extLst>
                </a:gridCol>
              </a:tblGrid>
              <a:tr h="354459">
                <a:tc>
                  <a:txBody>
                    <a:bodyPr/>
                    <a:lstStyle/>
                    <a:p>
                      <a:r>
                        <a:rPr lang="en-AU" sz="1400">
                          <a:latin typeface="Avenir Next LT Pro Demi" panose="020B0704020202020204" pitchFamily="34" charset="0"/>
                        </a:rPr>
                        <a:t>Engagement methods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5F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282655"/>
                  </a:ext>
                </a:extLst>
              </a:tr>
              <a:tr h="312636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Bef>
                          <a:spcPts val="600"/>
                        </a:spcBef>
                      </a:pPr>
                      <a:r>
                        <a:rPr lang="en-US" sz="1200" b="1">
                          <a:latin typeface="Avenir Next LT Pro Demi" panose="020B0704020202020204" pitchFamily="34" charset="0"/>
                        </a:rPr>
                        <a:t>City-wide awareness campaign </a:t>
                      </a:r>
                      <a:r>
                        <a:rPr lang="en-US" sz="1200">
                          <a:latin typeface="Avenir Next LT Pro" panose="020B0504020202020204" pitchFamily="34" charset="0"/>
                        </a:rPr>
                        <a:t>informed by customer insights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228611"/>
                  </a:ext>
                </a:extLst>
              </a:tr>
              <a:tr h="3061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Avenir Next LT Pro Demi" panose="020B0704020202020204" pitchFamily="34" charset="0"/>
                        </a:rPr>
                        <a:t>Digital and print communication </a:t>
                      </a:r>
                      <a:r>
                        <a:rPr lang="en-US" sz="1200">
                          <a:latin typeface="Avenir Next LT Pro" panose="020B0504020202020204" pitchFamily="34" charset="0"/>
                        </a:rPr>
                        <a:t>activities across Council and external channels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176527"/>
                  </a:ext>
                </a:extLst>
              </a:tr>
              <a:tr h="3061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>
                          <a:latin typeface="Avenir Next LT Pro Demi" panose="020B0704020202020204" pitchFamily="34" charset="0"/>
                        </a:rPr>
                        <a:t>Interactive network portal, </a:t>
                      </a:r>
                      <a:r>
                        <a:rPr lang="en-AU" sz="1200" b="0">
                          <a:latin typeface="Avenir Next LT Pro" panose="020B0504020202020204" pitchFamily="34" charset="0"/>
                        </a:rPr>
                        <a:t>with</a:t>
                      </a:r>
                      <a:r>
                        <a:rPr lang="en-AU" sz="1200" b="1">
                          <a:latin typeface="Avenir Next LT Pro" panose="020B0504020202020204" pitchFamily="34" charset="0"/>
                        </a:rPr>
                        <a:t> </a:t>
                      </a:r>
                      <a:r>
                        <a:rPr lang="en-AU" sz="1200">
                          <a:latin typeface="Avenir Next LT Pro" panose="020B0504020202020204" pitchFamily="34" charset="0"/>
                        </a:rPr>
                        <a:t>searchable route map and online survey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019504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venir Next LT Pro Demi" panose="020B0704020202020204" pitchFamily="34" charset="0"/>
                        </a:rPr>
                        <a:t>Community events, </a:t>
                      </a:r>
                      <a:r>
                        <a:rPr lang="en-US" sz="1200" dirty="0">
                          <a:latin typeface="Avenir Next LT Pro" panose="020B0504020202020204" pitchFamily="34" charset="0"/>
                        </a:rPr>
                        <a:t>including 23 information sessions and 10 pop-ups at bus stations and stop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852368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>
                          <a:latin typeface="Avenir Next LT Pro Demi" panose="020B0704020202020204" pitchFamily="34" charset="0"/>
                        </a:rPr>
                        <a:t>Briefings to key stakeholders </a:t>
                      </a:r>
                      <a:r>
                        <a:rPr lang="en-AU" sz="1200">
                          <a:latin typeface="Avenir Next LT Pro" panose="020B0504020202020204" pitchFamily="34" charset="0"/>
                        </a:rPr>
                        <a:t>including elected representatives, industry and community groups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997948"/>
                  </a:ext>
                </a:extLst>
              </a:tr>
              <a:tr h="3061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>
                          <a:latin typeface="Avenir Next LT Pro Demi" panose="020B0704020202020204" pitchFamily="34" charset="0"/>
                        </a:rPr>
                        <a:t>A variety of feedback channels </a:t>
                      </a:r>
                      <a:r>
                        <a:rPr lang="en-AU" sz="1200">
                          <a:latin typeface="Avenir Next LT Pro" panose="020B0504020202020204" pitchFamily="34" charset="0"/>
                        </a:rPr>
                        <a:t>to maximise participation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81021"/>
                  </a:ext>
                </a:extLst>
              </a:tr>
              <a:tr h="515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dirty="0">
                          <a:latin typeface="Avenir Next LT Pro Demi" panose="020B0704020202020204" pitchFamily="34" charset="0"/>
                        </a:rPr>
                        <a:t>Internal communication and engagement </a:t>
                      </a:r>
                      <a:r>
                        <a:rPr lang="en-AU" sz="1200" dirty="0">
                          <a:latin typeface="Avenir Next LT Pro" panose="020B0504020202020204" pitchFamily="34" charset="0"/>
                        </a:rPr>
                        <a:t>with Council employees and government partners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9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9339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AAC536-5D9A-2967-E0F9-77EAE5D64B39}"/>
              </a:ext>
            </a:extLst>
          </p:cNvPr>
          <p:cNvSpPr txBox="1"/>
          <p:nvPr/>
        </p:nvSpPr>
        <p:spPr>
          <a:xfrm>
            <a:off x="3462460" y="6599741"/>
            <a:ext cx="50984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50" b="1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SECURITY LABEL: 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COMMERCIAL IN CONFIDENCE 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67B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F56C18-C952-7EC8-8367-F33181C66D01}"/>
              </a:ext>
            </a:extLst>
          </p:cNvPr>
          <p:cNvGrpSpPr/>
          <p:nvPr/>
        </p:nvGrpSpPr>
        <p:grpSpPr>
          <a:xfrm>
            <a:off x="538551" y="2123304"/>
            <a:ext cx="5098471" cy="3132190"/>
            <a:chOff x="538552" y="2213458"/>
            <a:chExt cx="4812378" cy="36337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C833C2-299D-7B9D-83FC-D4548F2E091E}"/>
                </a:ext>
              </a:extLst>
            </p:cNvPr>
            <p:cNvSpPr/>
            <p:nvPr/>
          </p:nvSpPr>
          <p:spPr>
            <a:xfrm>
              <a:off x="538552" y="2213458"/>
              <a:ext cx="4812378" cy="3633788"/>
            </a:xfrm>
            <a:prstGeom prst="rect">
              <a:avLst/>
            </a:prstGeom>
            <a:solidFill>
              <a:srgbClr val="E1E9F6"/>
            </a:solidFill>
            <a:ln w="9525">
              <a:solidFill>
                <a:srgbClr val="E1E9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5F8F87-5F8D-4EF7-ECB3-95B2694B1B4D}"/>
                </a:ext>
              </a:extLst>
            </p:cNvPr>
            <p:cNvSpPr txBox="1"/>
            <p:nvPr/>
          </p:nvSpPr>
          <p:spPr>
            <a:xfrm>
              <a:off x="538552" y="2316439"/>
              <a:ext cx="4744648" cy="3427824"/>
            </a:xfrm>
            <a:prstGeom prst="rect">
              <a:avLst/>
            </a:prstGeom>
            <a:noFill/>
          </p:spPr>
          <p:txBody>
            <a:bodyPr wrap="square" lIns="216000" rIns="18000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AU" sz="1600" b="1">
                  <a:latin typeface="Avenir Next LT Pro Demi" panose="020B0704020202020204" pitchFamily="34" charset="0"/>
                  <a:ea typeface="Arial" panose="020B0604020202020204" pitchFamily="34" charset="0"/>
                </a:rPr>
                <a:t>Engagement approach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sz="1400">
                  <a:solidFill>
                    <a:schemeClr val="dk1"/>
                  </a:solidFill>
                  <a:latin typeface="Avenir Next LT Pro" panose="020B0504020202020204" pitchFamily="34" charset="0"/>
                </a:rPr>
                <a:t>A diverse program of activities was undertaken across the city to </a:t>
              </a:r>
              <a:r>
                <a:rPr lang="en-AU" sz="1400" b="1">
                  <a:solidFill>
                    <a:schemeClr val="dk1"/>
                  </a:solidFill>
                  <a:latin typeface="Avenir Next LT Pro Demi" panose="020B0704020202020204" pitchFamily="34" charset="0"/>
                </a:rPr>
                <a:t>maximise reach and encourage participation.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sz="1400">
                  <a:solidFill>
                    <a:schemeClr val="dk1"/>
                  </a:solidFill>
                  <a:latin typeface="Avenir Next LT Pro" panose="020B0504020202020204" pitchFamily="34" charset="0"/>
                </a:rPr>
                <a:t>Engagement activities were </a:t>
              </a:r>
              <a:r>
                <a:rPr lang="en-AU" sz="1400" b="1">
                  <a:solidFill>
                    <a:schemeClr val="dk1"/>
                  </a:solidFill>
                  <a:latin typeface="Avenir Next LT Pro Demi" panose="020B0704020202020204" pitchFamily="34" charset="0"/>
                </a:rPr>
                <a:t>informed by benchmarking </a:t>
              </a:r>
              <a:r>
                <a:rPr lang="en-AU" sz="1400">
                  <a:solidFill>
                    <a:schemeClr val="dk1"/>
                  </a:solidFill>
                  <a:latin typeface="Avenir Next LT Pro" panose="020B0504020202020204" pitchFamily="34" charset="0"/>
                </a:rPr>
                <a:t>of local and global bus network change programs</a:t>
              </a: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sz="1400">
                  <a:solidFill>
                    <a:schemeClr val="dk1"/>
                  </a:solidFill>
                  <a:latin typeface="Avenir Next LT Pro" panose="020B0504020202020204" pitchFamily="34" charset="0"/>
                </a:rPr>
                <a:t>Activities were designed to be as </a:t>
              </a:r>
              <a:r>
                <a:rPr lang="en-AU" sz="1400" b="1">
                  <a:solidFill>
                    <a:schemeClr val="dk1"/>
                  </a:solidFill>
                  <a:latin typeface="Avenir Next LT Pro Demi" panose="020B0704020202020204" pitchFamily="34" charset="0"/>
                </a:rPr>
                <a:t>inclusive and accessible</a:t>
              </a:r>
              <a:r>
                <a:rPr lang="en-AU" sz="1400" b="1">
                  <a:latin typeface="Avenir Book"/>
                </a:rPr>
                <a:t> </a:t>
              </a:r>
              <a:r>
                <a:rPr lang="en-AU" sz="1400">
                  <a:solidFill>
                    <a:schemeClr val="dk1"/>
                  </a:solidFill>
                  <a:latin typeface="Avenir Next LT Pro" panose="020B0504020202020204" pitchFamily="34" charset="0"/>
                </a:rPr>
                <a:t>as possible, through the use of translated materials and interpreters, accessible venues and accessible web standards for digital tools.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832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0A0A707-54D6-EA2E-776A-35E84531F3DE}"/>
              </a:ext>
            </a:extLst>
          </p:cNvPr>
          <p:cNvSpPr/>
          <p:nvPr/>
        </p:nvSpPr>
        <p:spPr>
          <a:xfrm>
            <a:off x="10526233" y="5894795"/>
            <a:ext cx="1615025" cy="783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BC5436-9E75-489C-5A90-83C477DACEDD}"/>
              </a:ext>
            </a:extLst>
          </p:cNvPr>
          <p:cNvSpPr txBox="1">
            <a:spLocks/>
          </p:cNvSpPr>
          <p:nvPr/>
        </p:nvSpPr>
        <p:spPr>
          <a:xfrm>
            <a:off x="454151" y="352467"/>
            <a:ext cx="9703640" cy="677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/>
                <a:ea typeface="+mn-ea"/>
                <a:cs typeface="+mn-cs"/>
              </a:rPr>
              <a:t>Summary of participation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8E138-7C34-CEFE-7B75-481676A8873B}"/>
              </a:ext>
            </a:extLst>
          </p:cNvPr>
          <p:cNvSpPr txBox="1"/>
          <p:nvPr/>
        </p:nvSpPr>
        <p:spPr>
          <a:xfrm>
            <a:off x="3462460" y="6599741"/>
            <a:ext cx="50984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50" b="1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SECURITY LABEL: 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COMMERCIAL IN CONFIDENCE 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67B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DCDD29-B8AF-0BEC-71C4-608AC7933500}"/>
              </a:ext>
            </a:extLst>
          </p:cNvPr>
          <p:cNvGrpSpPr/>
          <p:nvPr/>
        </p:nvGrpSpPr>
        <p:grpSpPr>
          <a:xfrm>
            <a:off x="546145" y="1381689"/>
            <a:ext cx="10790974" cy="4602450"/>
            <a:chOff x="542771" y="1724589"/>
            <a:chExt cx="10790974" cy="46024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925635-906E-B3F6-D5F1-D4BDAF024A50}"/>
                </a:ext>
              </a:extLst>
            </p:cNvPr>
            <p:cNvSpPr/>
            <p:nvPr/>
          </p:nvSpPr>
          <p:spPr>
            <a:xfrm>
              <a:off x="542771" y="1724589"/>
              <a:ext cx="10790974" cy="4602450"/>
            </a:xfrm>
            <a:prstGeom prst="rect">
              <a:avLst/>
            </a:prstGeom>
            <a:solidFill>
              <a:srgbClr val="025FA0"/>
            </a:solidFill>
            <a:ln>
              <a:solidFill>
                <a:srgbClr val="025F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blue background with white text and a road&#10;&#10;Description automatically generated">
              <a:extLst>
                <a:ext uri="{FF2B5EF4-FFF2-40B4-BE49-F238E27FC236}">
                  <a16:creationId xmlns:a16="http://schemas.microsoft.com/office/drawing/2014/main" id="{AC7FF9E4-602F-1A7D-7E1A-95D81C4A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507" y="1930639"/>
              <a:ext cx="1788290" cy="1996924"/>
            </a:xfrm>
            <a:prstGeom prst="rect">
              <a:avLst/>
            </a:prstGeom>
          </p:spPr>
        </p:pic>
        <p:pic>
          <p:nvPicPr>
            <p:cNvPr id="7" name="Picture 6" descr="A blue background with white text and a paper&#10;&#10;Description automatically generated">
              <a:extLst>
                <a:ext uri="{FF2B5EF4-FFF2-40B4-BE49-F238E27FC236}">
                  <a16:creationId xmlns:a16="http://schemas.microsoft.com/office/drawing/2014/main" id="{2CE318ED-39F8-7E4C-BE21-03F0C0273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8028" y="4218435"/>
              <a:ext cx="1873172" cy="1865903"/>
            </a:xfrm>
            <a:prstGeom prst="rect">
              <a:avLst/>
            </a:prstGeom>
          </p:spPr>
        </p:pic>
        <p:pic>
          <p:nvPicPr>
            <p:cNvPr id="10" name="Picture 9" descr="A blue background with white text and a map with a pin on it&#10;&#10;Description automatically generated">
              <a:extLst>
                <a:ext uri="{FF2B5EF4-FFF2-40B4-BE49-F238E27FC236}">
                  <a16:creationId xmlns:a16="http://schemas.microsoft.com/office/drawing/2014/main" id="{7A24C4B4-05F5-4E38-B8B0-5013CDC2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1476" y="3941460"/>
              <a:ext cx="1615025" cy="2162842"/>
            </a:xfrm>
            <a:prstGeom prst="rect">
              <a:avLst/>
            </a:prstGeom>
          </p:spPr>
        </p:pic>
        <p:pic>
          <p:nvPicPr>
            <p:cNvPr id="11" name="Picture 10" descr="A blue background with white text and a road&#10;&#10;Description automatically generated">
              <a:extLst>
                <a:ext uri="{FF2B5EF4-FFF2-40B4-BE49-F238E27FC236}">
                  <a16:creationId xmlns:a16="http://schemas.microsoft.com/office/drawing/2014/main" id="{00D930A5-3DAB-2036-1026-7D75A5A24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08942" y="1943989"/>
              <a:ext cx="1687976" cy="1996924"/>
            </a:xfrm>
            <a:prstGeom prst="rect">
              <a:avLst/>
            </a:prstGeom>
          </p:spPr>
        </p:pic>
        <p:pic>
          <p:nvPicPr>
            <p:cNvPr id="12" name="Picture 11" descr="A blue background with white text and a road&#10;&#10;Description automatically generated">
              <a:extLst>
                <a:ext uri="{FF2B5EF4-FFF2-40B4-BE49-F238E27FC236}">
                  <a16:creationId xmlns:a16="http://schemas.microsoft.com/office/drawing/2014/main" id="{CF745C93-AE5C-01B9-1166-918D147F7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5063" y="1939764"/>
              <a:ext cx="1873172" cy="1996924"/>
            </a:xfrm>
            <a:prstGeom prst="rect">
              <a:avLst/>
            </a:prstGeom>
          </p:spPr>
        </p:pic>
        <p:pic>
          <p:nvPicPr>
            <p:cNvPr id="13" name="Picture 12" descr="A blue background with white text and a paper&#10;&#10;Description automatically generated">
              <a:extLst>
                <a:ext uri="{FF2B5EF4-FFF2-40B4-BE49-F238E27FC236}">
                  <a16:creationId xmlns:a16="http://schemas.microsoft.com/office/drawing/2014/main" id="{4B5DF35A-45AD-1DF3-6B8B-F7D4E3064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06380" y="2142494"/>
              <a:ext cx="1708499" cy="1657843"/>
            </a:xfrm>
            <a:prstGeom prst="rect">
              <a:avLst/>
            </a:prstGeom>
          </p:spPr>
        </p:pic>
        <p:pic>
          <p:nvPicPr>
            <p:cNvPr id="14" name="Picture 13" descr="A blue background with white text and a paper&#10;&#10;Description automatically generated">
              <a:extLst>
                <a:ext uri="{FF2B5EF4-FFF2-40B4-BE49-F238E27FC236}">
                  <a16:creationId xmlns:a16="http://schemas.microsoft.com/office/drawing/2014/main" id="{A941A318-EBF3-A978-2346-1D80B62C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003" y="4230274"/>
              <a:ext cx="1873172" cy="17770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7D4002-64AD-8DF1-6EF4-4635092746CA}"/>
                </a:ext>
              </a:extLst>
            </p:cNvPr>
            <p:cNvSpPr txBox="1"/>
            <p:nvPr/>
          </p:nvSpPr>
          <p:spPr>
            <a:xfrm>
              <a:off x="9342999" y="3132238"/>
              <a:ext cx="1615025" cy="66941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fontAlgn="base"/>
              <a:r>
                <a:rPr lang="en-AU" sz="1250">
                  <a:solidFill>
                    <a:schemeClr val="bg1"/>
                  </a:solidFill>
                  <a:latin typeface="Avenir Next LT Pro" panose="020B0504020202020204" pitchFamily="34" charset="0"/>
                </a:rPr>
                <a:t>37 individual briefings with key stakeholders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7C945F9-12E9-D469-76F7-621ECBEA0F34}"/>
                </a:ext>
              </a:extLst>
            </p:cNvPr>
            <p:cNvGrpSpPr/>
            <p:nvPr/>
          </p:nvGrpSpPr>
          <p:grpSpPr>
            <a:xfrm>
              <a:off x="9467405" y="2099094"/>
              <a:ext cx="1366212" cy="1088467"/>
              <a:chOff x="9335458" y="2193294"/>
              <a:chExt cx="1366212" cy="1088467"/>
            </a:xfrm>
          </p:grpSpPr>
          <p:pic>
            <p:nvPicPr>
              <p:cNvPr id="17" name="Graphic 16" descr="Chat outline">
                <a:extLst>
                  <a:ext uri="{FF2B5EF4-FFF2-40B4-BE49-F238E27FC236}">
                    <a16:creationId xmlns:a16="http://schemas.microsoft.com/office/drawing/2014/main" id="{38F265F5-9FE9-0A0A-04E4-3CF3C47ED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9321" b="16239"/>
              <a:stretch/>
            </p:blipFill>
            <p:spPr>
              <a:xfrm>
                <a:off x="9335458" y="2193294"/>
                <a:ext cx="1329607" cy="989744"/>
              </a:xfrm>
              <a:prstGeom prst="rect">
                <a:avLst/>
              </a:prstGeom>
            </p:spPr>
          </p:pic>
          <p:pic>
            <p:nvPicPr>
              <p:cNvPr id="24" name="Graphic 23" descr="Speech outline">
                <a:extLst>
                  <a:ext uri="{FF2B5EF4-FFF2-40B4-BE49-F238E27FC236}">
                    <a16:creationId xmlns:a16="http://schemas.microsoft.com/office/drawing/2014/main" id="{5EEF08AA-B76F-A649-68C6-1E1052830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723492" y="2333846"/>
                <a:ext cx="978178" cy="947915"/>
              </a:xfrm>
              <a:prstGeom prst="rect">
                <a:avLst/>
              </a:prstGeom>
            </p:spPr>
          </p:pic>
        </p:grpSp>
        <p:pic>
          <p:nvPicPr>
            <p:cNvPr id="26" name="Picture 25" descr="A blue background with white text and a map with a pin on it&#10;&#10;Description automatically generated">
              <a:extLst>
                <a:ext uri="{FF2B5EF4-FFF2-40B4-BE49-F238E27FC236}">
                  <a16:creationId xmlns:a16="http://schemas.microsoft.com/office/drawing/2014/main" id="{5D03D148-61D7-9BF3-94CF-583AFD2D2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40414" y="3935044"/>
              <a:ext cx="1615025" cy="2162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86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1DE5EEA-4B9C-4AD2-95CC-71C61DE62599}"/>
              </a:ext>
            </a:extLst>
          </p:cNvPr>
          <p:cNvSpPr txBox="1">
            <a:spLocks/>
          </p:cNvSpPr>
          <p:nvPr/>
        </p:nvSpPr>
        <p:spPr>
          <a:xfrm>
            <a:off x="433878" y="281371"/>
            <a:ext cx="10515600" cy="677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/>
                <a:ea typeface="+mn-ea"/>
                <a:cs typeface="+mn-cs"/>
              </a:rPr>
              <a:t>Overarching feedback themes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6AB74D-941E-3718-E92B-B1D85DFD187B}"/>
              </a:ext>
            </a:extLst>
          </p:cNvPr>
          <p:cNvGrpSpPr/>
          <p:nvPr/>
        </p:nvGrpSpPr>
        <p:grpSpPr>
          <a:xfrm>
            <a:off x="530207" y="3424612"/>
            <a:ext cx="5495718" cy="2062717"/>
            <a:chOff x="442756" y="3429000"/>
            <a:chExt cx="5495718" cy="20627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150461-1043-D2A6-7179-3E5AE93A0ECB}"/>
                </a:ext>
              </a:extLst>
            </p:cNvPr>
            <p:cNvSpPr/>
            <p:nvPr/>
          </p:nvSpPr>
          <p:spPr>
            <a:xfrm>
              <a:off x="442756" y="3429000"/>
              <a:ext cx="5495718" cy="2062717"/>
            </a:xfrm>
            <a:prstGeom prst="rect">
              <a:avLst/>
            </a:prstGeom>
            <a:solidFill>
              <a:srgbClr val="E1E9F6"/>
            </a:solidFill>
            <a:ln>
              <a:solidFill>
                <a:srgbClr val="E1E9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78701EE-D9C6-B3EB-3C8D-2FF0DDDB23CB}"/>
                </a:ext>
              </a:extLst>
            </p:cNvPr>
            <p:cNvSpPr txBox="1"/>
            <p:nvPr/>
          </p:nvSpPr>
          <p:spPr>
            <a:xfrm>
              <a:off x="2242758" y="3605183"/>
              <a:ext cx="3509456" cy="109023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AU" sz="1100">
                  <a:effectLst/>
                  <a:latin typeface="Avenir Next LT Pro"/>
                  <a:ea typeface="Arial" panose="020B0604020202020204" pitchFamily="34" charset="0"/>
                  <a:cs typeface="Arial"/>
                </a:rPr>
                <a:t>Many people rely on public transport as their </a:t>
              </a:r>
              <a:r>
                <a:rPr lang="en-AU" sz="1100" b="1">
                  <a:latin typeface="Avenir Next LT Pro Demi" panose="020B0704020202020204" pitchFamily="34" charset="0"/>
                  <a:cs typeface="Arial"/>
                </a:rPr>
                <a:t>only means of connection </a:t>
              </a:r>
              <a:r>
                <a:rPr lang="en-AU" sz="1100">
                  <a:effectLst/>
                  <a:latin typeface="Avenir Next LT Pro"/>
                  <a:ea typeface="Arial" panose="020B0604020202020204" pitchFamily="34" charset="0"/>
                  <a:cs typeface="Arial"/>
                </a:rPr>
                <a:t>to local shops and </a:t>
              </a:r>
              <a:r>
                <a:rPr lang="en-AU" sz="1100">
                  <a:effectLst/>
                  <a:latin typeface="Avenir Next LT Pro" panose="020B0504020202020204" pitchFamily="34" charset="0"/>
                  <a:ea typeface="Arial" panose="020B0604020202020204" pitchFamily="34" charset="0"/>
                  <a:cs typeface="Arial"/>
                </a:rPr>
                <a:t>services</a:t>
              </a:r>
              <a:r>
                <a:rPr lang="en-AU" sz="1100">
                  <a:latin typeface="Avenir Next LT Pro" panose="020B0504020202020204" pitchFamily="34" charset="0"/>
                  <a:ea typeface="Arial" panose="020B0604020202020204" pitchFamily="34" charset="0"/>
                  <a:cs typeface="Arial"/>
                </a:rPr>
                <a:t> or visiting family and friends </a:t>
              </a:r>
              <a:endParaRPr lang="en-AU" sz="1100">
                <a:latin typeface="Avenir Next LT Pro" panose="020B05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AU" sz="1100">
                  <a:effectLst/>
                  <a:latin typeface="Avenir Next LT Pro" panose="020B0504020202020204" pitchFamily="34" charset="0"/>
                  <a:ea typeface="Arial" panose="020B0604020202020204" pitchFamily="34" charset="0"/>
                  <a:cs typeface="Arial"/>
                </a:rPr>
                <a:t>Small service </a:t>
              </a:r>
              <a:r>
                <a:rPr lang="en-AU" sz="1100">
                  <a:latin typeface="Avenir Next LT Pro" panose="020B0504020202020204" pitchFamily="34" charset="0"/>
                  <a:ea typeface="Arial" panose="020B0604020202020204" pitchFamily="34" charset="0"/>
                  <a:cs typeface="Arial"/>
                </a:rPr>
                <a:t>adjustments can have </a:t>
              </a:r>
              <a:r>
                <a:rPr lang="en-AU" sz="1100" b="1">
                  <a:latin typeface="Avenir Next LT Pro Demi" panose="020B0704020202020204" pitchFamily="34" charset="0"/>
                  <a:cs typeface="Arial"/>
                </a:rPr>
                <a:t>local impacts in specific communities. 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7808E-255A-4947-B0C6-D45F5C9DE818}"/>
              </a:ext>
            </a:extLst>
          </p:cNvPr>
          <p:cNvGrpSpPr/>
          <p:nvPr/>
        </p:nvGrpSpPr>
        <p:grpSpPr>
          <a:xfrm>
            <a:off x="6183451" y="3429000"/>
            <a:ext cx="5495718" cy="2062717"/>
            <a:chOff x="6096000" y="3401489"/>
            <a:chExt cx="5495718" cy="206271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E2B4BC-88F8-CBD2-85E9-DA3920924019}"/>
                </a:ext>
              </a:extLst>
            </p:cNvPr>
            <p:cNvSpPr/>
            <p:nvPr/>
          </p:nvSpPr>
          <p:spPr>
            <a:xfrm>
              <a:off x="6096000" y="3401489"/>
              <a:ext cx="5495718" cy="2062717"/>
            </a:xfrm>
            <a:prstGeom prst="rect">
              <a:avLst/>
            </a:prstGeom>
            <a:solidFill>
              <a:srgbClr val="E1E9F6"/>
            </a:solidFill>
            <a:ln>
              <a:solidFill>
                <a:srgbClr val="E1E9F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2B9306-D818-F2E4-2279-740FC6CC7A29}"/>
                </a:ext>
              </a:extLst>
            </p:cNvPr>
            <p:cNvSpPr txBox="1"/>
            <p:nvPr/>
          </p:nvSpPr>
          <p:spPr>
            <a:xfrm>
              <a:off x="7928850" y="3594550"/>
              <a:ext cx="3501150" cy="127137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AU" sz="1100">
                  <a:effectLst/>
                  <a:latin typeface="Avenir Next LT Pro"/>
                  <a:ea typeface="Arial" panose="020B0604020202020204" pitchFamily="34" charset="0"/>
                </a:rPr>
                <a:t>Interest in </a:t>
              </a:r>
              <a:r>
                <a:rPr lang="en-AU" sz="1100" b="1">
                  <a:latin typeface="Avenir Next LT Pro Demi" panose="020B0704020202020204" pitchFamily="34" charset="0"/>
                  <a:cs typeface="Arial"/>
                </a:rPr>
                <a:t>more connections to nearby suburbs </a:t>
              </a:r>
              <a:r>
                <a:rPr lang="en-AU" sz="1100">
                  <a:effectLst/>
                  <a:latin typeface="Avenir Next LT Pro"/>
                  <a:ea typeface="Arial" panose="020B0604020202020204" pitchFamily="34" charset="0"/>
                </a:rPr>
                <a:t>and local shopping / transport hubs without having to travel via the inner-city</a:t>
              </a: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1100">
                  <a:latin typeface="Avenir Next LT Pro"/>
                  <a:ea typeface="Arial" panose="020B0604020202020204" pitchFamily="34" charset="0"/>
                </a:rPr>
                <a:t>However, little consideration about the demand for these types of services and if they would be sustainable </a:t>
              </a:r>
              <a:endParaRPr lang="en-US" sz="1100">
                <a:effectLst/>
                <a:latin typeface="Avenir Next LT Pro" panose="020B05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169161-FACE-762C-BBA0-4E42557BCD3C}"/>
              </a:ext>
            </a:extLst>
          </p:cNvPr>
          <p:cNvGrpSpPr/>
          <p:nvPr/>
        </p:nvGrpSpPr>
        <p:grpSpPr>
          <a:xfrm>
            <a:off x="521329" y="1239621"/>
            <a:ext cx="5495718" cy="2062717"/>
            <a:chOff x="521329" y="1239621"/>
            <a:chExt cx="5495718" cy="206271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EC8DA8-8EAA-17C2-E49B-C6EFCC9C060A}"/>
                </a:ext>
              </a:extLst>
            </p:cNvPr>
            <p:cNvGrpSpPr/>
            <p:nvPr/>
          </p:nvGrpSpPr>
          <p:grpSpPr>
            <a:xfrm>
              <a:off x="521329" y="1239621"/>
              <a:ext cx="5495718" cy="2062717"/>
              <a:chOff x="433878" y="1244009"/>
              <a:chExt cx="5495718" cy="206271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F175BBD6-1FB4-83D9-0C5A-A7F3BC2E585A}"/>
                  </a:ext>
                </a:extLst>
              </p:cNvPr>
              <p:cNvSpPr/>
              <p:nvPr/>
            </p:nvSpPr>
            <p:spPr>
              <a:xfrm>
                <a:off x="433878" y="1244009"/>
                <a:ext cx="5495718" cy="2062717"/>
              </a:xfrm>
              <a:prstGeom prst="rect">
                <a:avLst/>
              </a:prstGeom>
              <a:solidFill>
                <a:srgbClr val="E1EAF7"/>
              </a:solidFill>
              <a:ln>
                <a:solidFill>
                  <a:srgbClr val="E1EAF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D16431-AAD6-896D-407C-072534748910}"/>
                  </a:ext>
                </a:extLst>
              </p:cNvPr>
              <p:cNvSpPr txBox="1"/>
              <p:nvPr/>
            </p:nvSpPr>
            <p:spPr>
              <a:xfrm>
                <a:off x="2242758" y="1432976"/>
                <a:ext cx="3600000" cy="127137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  <a:cs typeface="Arial"/>
                  </a:rPr>
                  <a:t>There is a desire to be able to use public transport for more journeys and reduce car dependency </a:t>
                </a:r>
                <a:r>
                  <a:rPr lang="en-AU" sz="1100" b="1">
                    <a:latin typeface="Avenir Next LT Pro Demi" panose="020B0704020202020204" pitchFamily="34" charset="0"/>
                    <a:ea typeface="Arial" panose="020B0604020202020204" pitchFamily="34" charset="0"/>
                    <a:cs typeface="Arial"/>
                  </a:rPr>
                  <a:t>– </a:t>
                </a:r>
                <a:r>
                  <a:rPr lang="en-AU" sz="1100" b="1">
                    <a:latin typeface="Avenir Next LT Pro Demi" panose="020B0704020202020204" pitchFamily="34" charset="0"/>
                  </a:rPr>
                  <a:t>people are ready for change </a:t>
                </a: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  <a:cs typeface="Arial"/>
                  </a:rPr>
                  <a:t>People are keen to see improvements that will help </a:t>
                </a:r>
                <a:r>
                  <a:rPr lang="en-AU" sz="1100" b="1">
                    <a:latin typeface="Avenir Next LT Pro Demi" panose="020B0704020202020204" pitchFamily="34" charset="0"/>
                    <a:cs typeface="Arial"/>
                  </a:rPr>
                  <a:t>improve travel times and reduce road congestion.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73EC51-2BE5-2546-A926-9E2C9700E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539" y="1328185"/>
              <a:ext cx="1622460" cy="190307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4AEC49-CD27-3357-B377-E4B573CE34F7}"/>
              </a:ext>
            </a:extLst>
          </p:cNvPr>
          <p:cNvGrpSpPr/>
          <p:nvPr/>
        </p:nvGrpSpPr>
        <p:grpSpPr>
          <a:xfrm>
            <a:off x="6188598" y="1240834"/>
            <a:ext cx="5495718" cy="2062717"/>
            <a:chOff x="6188598" y="1240834"/>
            <a:chExt cx="5495718" cy="20627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E38731B-CD23-F5A6-2951-140ADEADC570}"/>
                </a:ext>
              </a:extLst>
            </p:cNvPr>
            <p:cNvGrpSpPr/>
            <p:nvPr/>
          </p:nvGrpSpPr>
          <p:grpSpPr>
            <a:xfrm>
              <a:off x="6188598" y="1240834"/>
              <a:ext cx="5495718" cy="2062717"/>
              <a:chOff x="6101147" y="1245222"/>
              <a:chExt cx="5495718" cy="206271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38A5133-9292-935E-37B9-8C448A476A08}"/>
                  </a:ext>
                </a:extLst>
              </p:cNvPr>
              <p:cNvSpPr/>
              <p:nvPr/>
            </p:nvSpPr>
            <p:spPr>
              <a:xfrm>
                <a:off x="6101147" y="1245222"/>
                <a:ext cx="5495718" cy="2062717"/>
              </a:xfrm>
              <a:prstGeom prst="rect">
                <a:avLst/>
              </a:prstGeom>
              <a:solidFill>
                <a:srgbClr val="E1E9F6"/>
              </a:solidFill>
              <a:ln>
                <a:solidFill>
                  <a:srgbClr val="E1E9F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DB9BCC-5F9F-4A31-0327-A780956609A8}"/>
                  </a:ext>
                </a:extLst>
              </p:cNvPr>
              <p:cNvSpPr txBox="1"/>
              <p:nvPr/>
            </p:nvSpPr>
            <p:spPr>
              <a:xfrm>
                <a:off x="7928850" y="1432976"/>
                <a:ext cx="3501150" cy="127804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 b="1">
                    <a:latin typeface="Avenir Next LT Pro Demi" panose="020B0704020202020204" pitchFamily="34" charset="0"/>
                    <a:cs typeface="Arial"/>
                  </a:rPr>
                  <a:t>Strong support </a:t>
                </a:r>
                <a:r>
                  <a:rPr lang="en-AU" sz="1100">
                    <a:effectLst/>
                    <a:latin typeface="Avenir Next LT Pro"/>
                    <a:ea typeface="Arial" panose="020B0604020202020204" pitchFamily="34" charset="0"/>
                    <a:cs typeface="Arial"/>
                  </a:rPr>
                  <a:t>for the use of fully electric metro vehicles and suggestions for electric vehicles to be used as part of the regular bus fleet</a:t>
                </a:r>
                <a:endParaRPr lang="en-AU" sz="1100">
                  <a:latin typeface="Avenir Next LT Pro"/>
                  <a:ea typeface="Arial" panose="020B0604020202020204" pitchFamily="34" charset="0"/>
                  <a:cs typeface="Arial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</a:rPr>
                  <a:t>M</a:t>
                </a:r>
                <a:r>
                  <a:rPr lang="en-AU" sz="1100">
                    <a:effectLst/>
                    <a:latin typeface="Avenir Next LT Pro"/>
                    <a:ea typeface="Arial" panose="020B0604020202020204" pitchFamily="34" charset="0"/>
                  </a:rPr>
                  <a:t>any hoped metro services would be </a:t>
                </a:r>
                <a:r>
                  <a:rPr lang="en-AU" sz="1100" b="1">
                    <a:latin typeface="Avenir Next LT Pro Demi" panose="020B0704020202020204" pitchFamily="34" charset="0"/>
                    <a:cs typeface="Arial"/>
                  </a:rPr>
                  <a:t>extended in the near future.  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1D1C02-C2F0-A716-7F61-5D60A1559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3932" y="1433564"/>
              <a:ext cx="1560393" cy="177317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18A8D86-44E6-BF9D-64F1-499BF1B96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59" y="3622061"/>
            <a:ext cx="1481732" cy="16655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C1722F-0A01-8653-1E09-004106CEB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086" y="3585774"/>
            <a:ext cx="1499239" cy="172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1DE5EEA-4B9C-4AD2-95CC-71C61DE62599}"/>
              </a:ext>
            </a:extLst>
          </p:cNvPr>
          <p:cNvSpPr txBox="1">
            <a:spLocks/>
          </p:cNvSpPr>
          <p:nvPr/>
        </p:nvSpPr>
        <p:spPr>
          <a:xfrm>
            <a:off x="433878" y="281371"/>
            <a:ext cx="10515600" cy="677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/>
                <a:ea typeface="+mn-ea"/>
                <a:cs typeface="+mn-cs"/>
              </a:rPr>
              <a:t>Overarching feedback themes</a:t>
            </a:r>
            <a:endParaRPr lang="en-US"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D67668-54FB-516D-ED49-81907788B046}"/>
              </a:ext>
            </a:extLst>
          </p:cNvPr>
          <p:cNvGrpSpPr/>
          <p:nvPr/>
        </p:nvGrpSpPr>
        <p:grpSpPr>
          <a:xfrm>
            <a:off x="567627" y="1307197"/>
            <a:ext cx="5495718" cy="2062717"/>
            <a:chOff x="567627" y="1307197"/>
            <a:chExt cx="5495718" cy="206271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BE53127-D182-1B38-FA35-B25B2EF28F4A}"/>
                </a:ext>
              </a:extLst>
            </p:cNvPr>
            <p:cNvGrpSpPr/>
            <p:nvPr/>
          </p:nvGrpSpPr>
          <p:grpSpPr>
            <a:xfrm>
              <a:off x="567627" y="1307197"/>
              <a:ext cx="5495718" cy="2062717"/>
              <a:chOff x="428731" y="1365070"/>
              <a:chExt cx="5495718" cy="2062717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8164B65-DB20-74C7-1555-E7CF9EB54E15}"/>
                  </a:ext>
                </a:extLst>
              </p:cNvPr>
              <p:cNvSpPr/>
              <p:nvPr/>
            </p:nvSpPr>
            <p:spPr>
              <a:xfrm>
                <a:off x="428731" y="1365070"/>
                <a:ext cx="5495718" cy="2062717"/>
              </a:xfrm>
              <a:prstGeom prst="rect">
                <a:avLst/>
              </a:prstGeom>
              <a:solidFill>
                <a:srgbClr val="E1E9F6"/>
              </a:solidFill>
              <a:ln>
                <a:solidFill>
                  <a:srgbClr val="E1E9F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C04CBC-32C7-3DAB-D65D-64E7D91A4AB6}"/>
                  </a:ext>
                </a:extLst>
              </p:cNvPr>
              <p:cNvSpPr txBox="1"/>
              <p:nvPr/>
            </p:nvSpPr>
            <p:spPr>
              <a:xfrm>
                <a:off x="2338474" y="1581929"/>
                <a:ext cx="3360577" cy="145251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</a:rPr>
                  <a:t>Frequent bus users accepting of two-seat journeys provided transfers are </a:t>
                </a:r>
                <a:r>
                  <a:rPr lang="en-AU" sz="1100" b="1">
                    <a:latin typeface="Avenir Next LT Pro Demi" panose="020B0704020202020204" pitchFamily="34" charset="0"/>
                    <a:ea typeface="Arial" panose="020B0604020202020204" pitchFamily="34" charset="0"/>
                  </a:rPr>
                  <a:t>fast and convenient</a:t>
                </a:r>
                <a:endParaRPr lang="en-AU" b="1">
                  <a:latin typeface="Avenir Next LT Pro Demi" panose="020B0704020202020204" pitchFamily="34" charset="0"/>
                </a:endParaRP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</a:rPr>
                  <a:t>Some concerns around the need to interchange between services particularly from elderly people, school students and people with mobility requirements.</a:t>
                </a:r>
                <a:endParaRPr lang="en-AU" sz="1100">
                  <a:latin typeface="Avenir Next LT Pro" panose="020B0504020202020204" pitchFamily="34" charset="0"/>
                  <a:ea typeface="Arial" panose="020B0604020202020204" pitchFamily="34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6720BFA-CC36-BF27-DC71-6CEE7224C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879" y="1476225"/>
              <a:ext cx="1510940" cy="1724658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AAEE75-4F6B-56FD-67E0-C4BE8041FEA0}"/>
              </a:ext>
            </a:extLst>
          </p:cNvPr>
          <p:cNvGrpSpPr/>
          <p:nvPr/>
        </p:nvGrpSpPr>
        <p:grpSpPr>
          <a:xfrm>
            <a:off x="6229749" y="3496576"/>
            <a:ext cx="5495718" cy="2062717"/>
            <a:chOff x="6229749" y="3496576"/>
            <a:chExt cx="5495718" cy="206271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2E53280-D21E-D432-D53F-FA265829E38B}"/>
                </a:ext>
              </a:extLst>
            </p:cNvPr>
            <p:cNvGrpSpPr/>
            <p:nvPr/>
          </p:nvGrpSpPr>
          <p:grpSpPr>
            <a:xfrm>
              <a:off x="6229749" y="3496576"/>
              <a:ext cx="5495718" cy="2062717"/>
              <a:chOff x="6090853" y="3554449"/>
              <a:chExt cx="5495718" cy="2062717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5229780-09E8-F434-15A2-DFBD04FBDA47}"/>
                  </a:ext>
                </a:extLst>
              </p:cNvPr>
              <p:cNvSpPr/>
              <p:nvPr/>
            </p:nvSpPr>
            <p:spPr>
              <a:xfrm>
                <a:off x="6090853" y="3554449"/>
                <a:ext cx="5495718" cy="2062717"/>
              </a:xfrm>
              <a:prstGeom prst="rect">
                <a:avLst/>
              </a:prstGeom>
              <a:solidFill>
                <a:srgbClr val="E1E9F6"/>
              </a:solidFill>
              <a:ln>
                <a:solidFill>
                  <a:srgbClr val="E1E9F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5FEAF9-5FD9-3B1F-9C80-BD696B9D141D}"/>
                  </a:ext>
                </a:extLst>
              </p:cNvPr>
              <p:cNvSpPr txBox="1"/>
              <p:nvPr/>
            </p:nvSpPr>
            <p:spPr>
              <a:xfrm>
                <a:off x="7920554" y="3766352"/>
                <a:ext cx="3456283" cy="127137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</a:rPr>
                  <a:t>People will choose public transport if it is frequent, provides a fast journey time and takes them where they need to go</a:t>
                </a: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</a:rPr>
                  <a:t>Requests for extended operating hours particularly on weekends to shopping and restaurant precincts.</a:t>
                </a:r>
                <a:endParaRPr lang="en-AU" sz="1100">
                  <a:effectLst/>
                  <a:latin typeface="Avenir Next LT Pro"/>
                  <a:ea typeface="Arial" panose="020B0604020202020204" pitchFamily="34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C772C3-BB6F-C9A3-5242-8AAC5BB3C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1395" y="3720926"/>
              <a:ext cx="1294674" cy="164324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FC886C-58E9-6F4C-5859-B6D2A62B37F1}"/>
              </a:ext>
            </a:extLst>
          </p:cNvPr>
          <p:cNvGrpSpPr/>
          <p:nvPr/>
        </p:nvGrpSpPr>
        <p:grpSpPr>
          <a:xfrm>
            <a:off x="576505" y="3492188"/>
            <a:ext cx="5495718" cy="2062717"/>
            <a:chOff x="576505" y="3492188"/>
            <a:chExt cx="5495718" cy="20627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259C1BE-F945-B1A7-AC21-0AC3FDCC8B41}"/>
                </a:ext>
              </a:extLst>
            </p:cNvPr>
            <p:cNvGrpSpPr/>
            <p:nvPr/>
          </p:nvGrpSpPr>
          <p:grpSpPr>
            <a:xfrm>
              <a:off x="576505" y="3492188"/>
              <a:ext cx="5495718" cy="2062717"/>
              <a:chOff x="437609" y="3550061"/>
              <a:chExt cx="5495718" cy="206271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94A89C8-AA00-711F-CB0B-15466AB5166E}"/>
                  </a:ext>
                </a:extLst>
              </p:cNvPr>
              <p:cNvSpPr/>
              <p:nvPr/>
            </p:nvSpPr>
            <p:spPr>
              <a:xfrm>
                <a:off x="437609" y="3550061"/>
                <a:ext cx="5495718" cy="2062717"/>
              </a:xfrm>
              <a:prstGeom prst="rect">
                <a:avLst/>
              </a:prstGeom>
              <a:solidFill>
                <a:srgbClr val="E1E9F6"/>
              </a:solidFill>
              <a:ln>
                <a:solidFill>
                  <a:srgbClr val="E1E9F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85C2C2-CEE0-BBFE-240C-E847B4DCA3EB}"/>
                  </a:ext>
                </a:extLst>
              </p:cNvPr>
              <p:cNvSpPr txBox="1"/>
              <p:nvPr/>
            </p:nvSpPr>
            <p:spPr>
              <a:xfrm>
                <a:off x="2332687" y="3798673"/>
                <a:ext cx="3288980" cy="80592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  <a:cs typeface="Arial"/>
                  </a:rPr>
                  <a:t>Walking distances to bus stops, road conditions (hilly terrain and intersection crossings) and hot weather affect whether people use bus services.</a:t>
                </a:r>
                <a:endParaRPr lang="en-AU">
                  <a:cs typeface="Arial" panose="020B0604020202020204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8CA2F82-606B-E5C5-2526-A7C0C369F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147" y="3650360"/>
              <a:ext cx="1475910" cy="172465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44512C-F583-E31A-EF4F-0F9B5CF4F53E}"/>
              </a:ext>
            </a:extLst>
          </p:cNvPr>
          <p:cNvGrpSpPr/>
          <p:nvPr/>
        </p:nvGrpSpPr>
        <p:grpSpPr>
          <a:xfrm>
            <a:off x="6234896" y="1308410"/>
            <a:ext cx="5495718" cy="2062717"/>
            <a:chOff x="6234896" y="1308410"/>
            <a:chExt cx="5495718" cy="206271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3107EB8-1906-4B2D-D79F-64B95D2ED244}"/>
                </a:ext>
              </a:extLst>
            </p:cNvPr>
            <p:cNvGrpSpPr/>
            <p:nvPr/>
          </p:nvGrpSpPr>
          <p:grpSpPr>
            <a:xfrm>
              <a:off x="6234896" y="1308410"/>
              <a:ext cx="5495718" cy="2062717"/>
              <a:chOff x="6234896" y="1308410"/>
              <a:chExt cx="5495718" cy="206271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4446A1A-A791-48E8-0846-8C327AD19D5D}"/>
                  </a:ext>
                </a:extLst>
              </p:cNvPr>
              <p:cNvSpPr/>
              <p:nvPr/>
            </p:nvSpPr>
            <p:spPr>
              <a:xfrm>
                <a:off x="6234896" y="1308410"/>
                <a:ext cx="5495718" cy="2062717"/>
              </a:xfrm>
              <a:prstGeom prst="rect">
                <a:avLst/>
              </a:prstGeom>
              <a:solidFill>
                <a:srgbClr val="E1E9F6"/>
              </a:solidFill>
              <a:ln>
                <a:solidFill>
                  <a:srgbClr val="E1E9F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4CF1A9-84E1-957B-D820-85F71B3FBB07}"/>
                  </a:ext>
                </a:extLst>
              </p:cNvPr>
              <p:cNvSpPr txBox="1"/>
              <p:nvPr/>
            </p:nvSpPr>
            <p:spPr>
              <a:xfrm>
                <a:off x="8059450" y="1489628"/>
                <a:ext cx="3541344" cy="109023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latin typeface="Avenir Next LT Pro"/>
                    <a:ea typeface="Arial" panose="020B0604020202020204" pitchFamily="34" charset="0"/>
                    <a:cs typeface="Arial"/>
                  </a:rPr>
                  <a:t>Desire for local bus services to </a:t>
                </a:r>
                <a:r>
                  <a:rPr lang="en-AU" sz="1100" b="1">
                    <a:latin typeface="Avenir Next LT Pro Demi" panose="020B0704020202020204" pitchFamily="34" charset="0"/>
                  </a:rPr>
                  <a:t>connect </a:t>
                </a:r>
                <a:r>
                  <a:rPr lang="en-AU" sz="1100">
                    <a:latin typeface="Avenir Next LT Pro"/>
                    <a:ea typeface="Arial" panose="020B0604020202020204" pitchFamily="34" charset="0"/>
                    <a:cs typeface="Arial"/>
                  </a:rPr>
                  <a:t>quickly and easily </a:t>
                </a:r>
                <a:r>
                  <a:rPr lang="en-AU" sz="1100" b="1">
                    <a:latin typeface="Avenir Next LT Pro Demi" panose="020B0704020202020204" pitchFamily="34" charset="0"/>
                  </a:rPr>
                  <a:t>with metro, rail or</a:t>
                </a:r>
                <a:r>
                  <a:rPr lang="en-AU" sz="1100" b="1">
                    <a:latin typeface="Avenir Heavy" panose="02000503020000020003" pitchFamily="2" charset="0"/>
                  </a:rPr>
                  <a:t> </a:t>
                </a:r>
                <a:r>
                  <a:rPr lang="en-AU" sz="1100">
                    <a:latin typeface="Avenir Next LT Pro"/>
                    <a:ea typeface="Arial" panose="020B0604020202020204" pitchFamily="34" charset="0"/>
                    <a:cs typeface="Arial"/>
                  </a:rPr>
                  <a:t>high-frequency </a:t>
                </a:r>
                <a:r>
                  <a:rPr lang="en-AU" sz="1100" b="1">
                    <a:latin typeface="Avenir Next LT Pro Demi" panose="020B0704020202020204" pitchFamily="34" charset="0"/>
                  </a:rPr>
                  <a:t>bus </a:t>
                </a:r>
                <a:r>
                  <a:rPr lang="en-AU" sz="1100">
                    <a:latin typeface="Avenir Next LT Pro"/>
                    <a:ea typeface="Arial" panose="020B0604020202020204" pitchFamily="34" charset="0"/>
                    <a:cs typeface="Arial"/>
                  </a:rPr>
                  <a:t>service</a:t>
                </a:r>
              </a:p>
              <a:p>
                <a:pPr marL="285750" indent="-285750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AU" sz="1100">
                    <a:effectLst/>
                    <a:latin typeface="Avenir Next LT Pro"/>
                    <a:ea typeface="Arial" panose="020B0604020202020204" pitchFamily="34" charset="0"/>
                    <a:cs typeface="Arial"/>
                  </a:rPr>
                  <a:t>Expectation that timetables are coordinated across modes.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E03E69-4872-14EC-5D9D-BF272EE41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9142" y="1536063"/>
              <a:ext cx="1739179" cy="16049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940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8BC5436-9E75-489C-5A90-83C477DACEDD}"/>
              </a:ext>
            </a:extLst>
          </p:cNvPr>
          <p:cNvSpPr txBox="1">
            <a:spLocks/>
          </p:cNvSpPr>
          <p:nvPr/>
        </p:nvSpPr>
        <p:spPr>
          <a:xfrm>
            <a:off x="425576" y="275765"/>
            <a:ext cx="9703640" cy="677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67B1"/>
                </a:solidFill>
                <a:latin typeface="Avenir Next LT Pro"/>
                <a:ea typeface="+mn-ea"/>
                <a:cs typeface="+mn-cs"/>
              </a:rPr>
              <a:t>Brisbane’s final bus network    </a:t>
            </a:r>
            <a:endParaRPr lang="en-AU" sz="3600" b="1">
              <a:solidFill>
                <a:srgbClr val="0067B1"/>
              </a:solidFill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8E138-7C34-CEFE-7B75-481676A8873B}"/>
              </a:ext>
            </a:extLst>
          </p:cNvPr>
          <p:cNvSpPr txBox="1"/>
          <p:nvPr/>
        </p:nvSpPr>
        <p:spPr>
          <a:xfrm>
            <a:off x="3462460" y="6599741"/>
            <a:ext cx="50984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750" b="1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SECURITY LABEL: </a:t>
            </a:r>
            <a:r>
              <a:rPr kumimoji="0" lang="en-AU" sz="750" b="0" i="0" u="none" strike="noStrike" kern="1200" cap="none" spc="0" normalizeH="0" baseline="0" noProof="0">
                <a:ln>
                  <a:noFill/>
                </a:ln>
                <a:solidFill>
                  <a:srgbClr val="0067B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COMMERCIAL IN CONFIDENCE </a:t>
            </a:r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0067B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1536A2-8DF7-2459-DEAC-EE98675B7DB6}"/>
              </a:ext>
            </a:extLst>
          </p:cNvPr>
          <p:cNvGrpSpPr/>
          <p:nvPr/>
        </p:nvGrpSpPr>
        <p:grpSpPr>
          <a:xfrm>
            <a:off x="1853365" y="1654932"/>
            <a:ext cx="8776535" cy="4551382"/>
            <a:chOff x="652933" y="1079424"/>
            <a:chExt cx="10064685" cy="520441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6A0C27-DA52-200E-7422-4ACF34FE4B81}"/>
                </a:ext>
              </a:extLst>
            </p:cNvPr>
            <p:cNvSpPr/>
            <p:nvPr/>
          </p:nvSpPr>
          <p:spPr>
            <a:xfrm>
              <a:off x="652933" y="1079424"/>
              <a:ext cx="10064685" cy="5204418"/>
            </a:xfrm>
            <a:prstGeom prst="rect">
              <a:avLst/>
            </a:prstGeom>
            <a:solidFill>
              <a:srgbClr val="016BB7"/>
            </a:solidFill>
            <a:ln>
              <a:solidFill>
                <a:srgbClr val="016BB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9A01E57D-7D5C-6F33-BED3-2544907D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4382" y="1257067"/>
              <a:ext cx="1622997" cy="2368937"/>
            </a:xfrm>
            <a:prstGeom prst="rect">
              <a:avLst/>
            </a:prstGeom>
          </p:spPr>
        </p:pic>
        <p:pic>
          <p:nvPicPr>
            <p:cNvPr id="13" name="Picture 12" descr="A blue background with a white line and a bus icon&#10;&#10;Description automatically generated">
              <a:extLst>
                <a:ext uri="{FF2B5EF4-FFF2-40B4-BE49-F238E27FC236}">
                  <a16:creationId xmlns:a16="http://schemas.microsoft.com/office/drawing/2014/main" id="{E7EB36CE-6971-83CD-5A3F-A644A161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45757" y="1280878"/>
              <a:ext cx="1942929" cy="2316039"/>
            </a:xfrm>
            <a:prstGeom prst="rect">
              <a:avLst/>
            </a:prstGeom>
          </p:spPr>
        </p:pic>
        <p:pic>
          <p:nvPicPr>
            <p:cNvPr id="16" name="Picture 15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B31643BF-B72B-51B2-539E-DD60F386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2591" y="3744330"/>
              <a:ext cx="1800446" cy="2402010"/>
            </a:xfrm>
            <a:prstGeom prst="rect">
              <a:avLst/>
            </a:prstGeom>
          </p:spPr>
        </p:pic>
        <p:pic>
          <p:nvPicPr>
            <p:cNvPr id="17" name="Picture 16" descr="A blue background with a white line and a bus icon&#10;&#10;Description automatically generated">
              <a:extLst>
                <a:ext uri="{FF2B5EF4-FFF2-40B4-BE49-F238E27FC236}">
                  <a16:creationId xmlns:a16="http://schemas.microsoft.com/office/drawing/2014/main" id="{65B1CE3B-7CA9-8068-DC50-D594F92BD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739" y="3787316"/>
              <a:ext cx="1622997" cy="2316039"/>
            </a:xfrm>
            <a:prstGeom prst="rect">
              <a:avLst/>
            </a:prstGeom>
          </p:spPr>
        </p:pic>
        <p:pic>
          <p:nvPicPr>
            <p:cNvPr id="18" name="Picture 17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CBE6CAFA-A8E8-8420-A8B6-AD1608DC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5"/>
            <a:stretch/>
          </p:blipFill>
          <p:spPr>
            <a:xfrm>
              <a:off x="3531688" y="1280878"/>
              <a:ext cx="2057306" cy="2368937"/>
            </a:xfrm>
            <a:prstGeom prst="rect">
              <a:avLst/>
            </a:prstGeom>
          </p:spPr>
        </p:pic>
        <p:pic>
          <p:nvPicPr>
            <p:cNvPr id="19" name="Picture 18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B38FBF8F-5645-BB89-2B15-7B09AF96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2591" y="1280878"/>
              <a:ext cx="1920192" cy="2368937"/>
            </a:xfrm>
            <a:prstGeom prst="rect">
              <a:avLst/>
            </a:prstGeom>
          </p:spPr>
        </p:pic>
        <p:pic>
          <p:nvPicPr>
            <p:cNvPr id="20" name="Picture 19" descr="A blue background with a white line and a bus icon&#10;&#10;Description automatically generated">
              <a:extLst>
                <a:ext uri="{FF2B5EF4-FFF2-40B4-BE49-F238E27FC236}">
                  <a16:creationId xmlns:a16="http://schemas.microsoft.com/office/drawing/2014/main" id="{CD891C8B-0F2C-096A-7567-74A025061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78872" y="3787316"/>
              <a:ext cx="2253915" cy="2316039"/>
            </a:xfrm>
            <a:prstGeom prst="rect">
              <a:avLst/>
            </a:prstGeom>
          </p:spPr>
        </p:pic>
        <p:pic>
          <p:nvPicPr>
            <p:cNvPr id="21" name="Picture 20" descr="A blue background with white text&#10;&#10;Description automatically generated">
              <a:extLst>
                <a:ext uri="{FF2B5EF4-FFF2-40B4-BE49-F238E27FC236}">
                  <a16:creationId xmlns:a16="http://schemas.microsoft.com/office/drawing/2014/main" id="{835170EA-807F-7613-0B1E-BD81F358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6997" y="3756441"/>
              <a:ext cx="1800447" cy="240201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C4D9F7-70DC-BC77-CE2A-644F91F21B41}"/>
              </a:ext>
            </a:extLst>
          </p:cNvPr>
          <p:cNvSpPr txBox="1"/>
          <p:nvPr/>
        </p:nvSpPr>
        <p:spPr>
          <a:xfrm>
            <a:off x="425576" y="983232"/>
            <a:ext cx="11480674" cy="540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en-AU" sz="1400">
                <a:latin typeface="Avenir Next LT Pro" panose="020B0504020202020204" pitchFamily="34" charset="0"/>
              </a:rPr>
              <a:t>After in depth network analysis by our transport planners, and extensive consultation with the community, we finalised the bus network in the inner-city and south-eastern corridor. We’re calling this Brisbane’s New Bus Network and here’s what this means: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03604B-054B-37E1-E95F-3C8E14D1D762}"/>
              </a:ext>
            </a:extLst>
          </p:cNvPr>
          <p:cNvSpPr txBox="1"/>
          <p:nvPr/>
        </p:nvSpPr>
        <p:spPr>
          <a:xfrm>
            <a:off x="2860870" y="3220718"/>
            <a:ext cx="815779" cy="461665"/>
          </a:xfrm>
          <a:prstGeom prst="rect">
            <a:avLst/>
          </a:prstGeom>
          <a:solidFill>
            <a:srgbClr val="016BB7"/>
          </a:solidFill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Five </a:t>
            </a:r>
            <a:r>
              <a:rPr lang="en-AU" sz="1200" b="1" dirty="0">
                <a:solidFill>
                  <a:schemeClr val="bg1"/>
                </a:solidFill>
              </a:rPr>
              <a:t>new routes </a:t>
            </a:r>
            <a:endParaRPr lang="en-A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66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1136</Words>
  <Application>Microsoft Office PowerPoint</Application>
  <PresentationFormat>Widescreen</PresentationFormat>
  <Paragraphs>113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Avenir Book</vt:lpstr>
      <vt:lpstr>Avenir Heavy</vt:lpstr>
      <vt:lpstr>Avenir Next LT Pro</vt:lpstr>
      <vt:lpstr>Avenir Next LT Pro Demi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2024-11-06T01:51:12Z</dcterms:created>
  <dcterms:modified xsi:type="dcterms:W3CDTF">2024-11-13T21:35:47Z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b1ee035-5707-4242-a1ea-c505f8033d0a_Enabled">
    <vt:lpwstr>true</vt:lpwstr>
  </property>
  <property fmtid="{D5CDD505-2E9C-101B-9397-08002B2CF9AE}" pid="3" name="MSIP_Label_8b1ee035-5707-4242-a1ea-c505f8033d0a_SetDate">
    <vt:lpwstr>2024-11-13T21:35:33Z</vt:lpwstr>
  </property>
  <property fmtid="{D5CDD505-2E9C-101B-9397-08002B2CF9AE}" pid="4" name="MSIP_Label_8b1ee035-5707-4242-a1ea-c505f8033d0a_Method">
    <vt:lpwstr>Standard</vt:lpwstr>
  </property>
  <property fmtid="{D5CDD505-2E9C-101B-9397-08002B2CF9AE}" pid="5" name="MSIP_Label_8b1ee035-5707-4242-a1ea-c505f8033d0a_Name">
    <vt:lpwstr>OFFICIAL</vt:lpwstr>
  </property>
  <property fmtid="{D5CDD505-2E9C-101B-9397-08002B2CF9AE}" pid="6" name="MSIP_Label_8b1ee035-5707-4242-a1ea-c505f8033d0a_SiteId">
    <vt:lpwstr>a47f8d5a-a5f2-4813-a71a-f0d70679e236</vt:lpwstr>
  </property>
  <property fmtid="{D5CDD505-2E9C-101B-9397-08002B2CF9AE}" pid="7" name="MSIP_Label_8b1ee035-5707-4242-a1ea-c505f8033d0a_ActionId">
    <vt:lpwstr>9627ca85-7343-47fd-a6d9-c6c3a290c559</vt:lpwstr>
  </property>
  <property fmtid="{D5CDD505-2E9C-101B-9397-08002B2CF9AE}" pid="8" name="MSIP_Label_8b1ee035-5707-4242-a1ea-c505f8033d0a_ContentBits">
    <vt:lpwstr>2</vt:lpwstr>
  </property>
  <property fmtid="{D5CDD505-2E9C-101B-9397-08002B2CF9AE}" pid="9" name="ClassificationContentMarkingFooterLocations">
    <vt:lpwstr>Office Theme:10</vt:lpwstr>
  </property>
  <property fmtid="{D5CDD505-2E9C-101B-9397-08002B2CF9AE}" pid="10" name="ClassificationContentMarkingFooterText">
    <vt:lpwstr>SECURITY LABEL: OFFICIAL</vt:lpwstr>
  </property>
</Properties>
</file>