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 id="2147483678" r:id="rId2"/>
  </p:sldMasterIdLst>
  <p:notesMasterIdLst>
    <p:notesMasterId r:id="rId10"/>
  </p:notesMasterIdLst>
  <p:sldIdLst>
    <p:sldId id="261" r:id="rId3"/>
    <p:sldId id="298" r:id="rId4"/>
    <p:sldId id="308" r:id="rId5"/>
    <p:sldId id="305" r:id="rId6"/>
    <p:sldId id="306" r:id="rId7"/>
    <p:sldId id="309" r:id="rId8"/>
    <p:sldId id="273" r:id="rId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2E9C61-4002-4D2D-B3BF-529413681E0E}" v="5" dt="2025-03-12T00:57:58.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500" autoAdjust="0"/>
  </p:normalViewPr>
  <p:slideViewPr>
    <p:cSldViewPr snapToGrid="0">
      <p:cViewPr varScale="1">
        <p:scale>
          <a:sx n="104" d="100"/>
          <a:sy n="104" d="100"/>
        </p:scale>
        <p:origin x="1824" y="9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394F-AC28-2C47-B4C9-E1BDA98A66C9}" type="datetimeFigureOut">
              <a:rPr lang="en-US" smtClean="0"/>
              <a:t>3/12/2025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2608F3-8F7D-B94B-8CF1-B3B2539C8092}" type="slidenum">
              <a:rPr lang="en-US" smtClean="0"/>
              <a:t>‹#›</a:t>
            </a:fld>
            <a:endParaRPr lang="en-US" dirty="0"/>
          </a:p>
        </p:txBody>
      </p:sp>
    </p:spTree>
    <p:extLst>
      <p:ext uri="{BB962C8B-B14F-4D97-AF65-F5344CB8AC3E}">
        <p14:creationId xmlns:p14="http://schemas.microsoft.com/office/powerpoint/2010/main" val="1357109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F2608F3-8F7D-B94B-8CF1-B3B2539C8092}" type="slidenum">
              <a:rPr lang="en-US" smtClean="0"/>
              <a:t>1</a:t>
            </a:fld>
            <a:endParaRPr lang="en-US" dirty="0"/>
          </a:p>
        </p:txBody>
      </p:sp>
    </p:spTree>
    <p:extLst>
      <p:ext uri="{BB962C8B-B14F-4D97-AF65-F5344CB8AC3E}">
        <p14:creationId xmlns:p14="http://schemas.microsoft.com/office/powerpoint/2010/main" val="336228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0C94-833C-D8A3-C250-F0E108617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2567F-074D-88A3-0FC7-D952662E7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E40DD3-A3BB-780E-3A4F-5EC67AAE9296}"/>
              </a:ext>
            </a:extLst>
          </p:cNvPr>
          <p:cNvSpPr>
            <a:spLocks noGrp="1"/>
          </p:cNvSpPr>
          <p:nvPr>
            <p:ph type="body" idx="1"/>
          </p:nvPr>
        </p:nvSpPr>
        <p:spPr/>
        <p:txBody>
          <a:bodyPr/>
          <a:lstStyle/>
          <a:p>
            <a:pPr marL="0" indent="0">
              <a:lnSpc>
                <a:spcPct val="100000"/>
              </a:lnSpc>
              <a:spcBef>
                <a:spcPts val="0"/>
              </a:spcBef>
              <a:buNone/>
            </a:pPr>
            <a:endParaRPr lang="en-AU" sz="1200" dirty="0">
              <a:solidFill>
                <a:srgbClr val="00206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C20E66C-207E-368F-45BB-0A141C3E2E6F}"/>
              </a:ext>
            </a:extLst>
          </p:cNvPr>
          <p:cNvSpPr>
            <a:spLocks noGrp="1"/>
          </p:cNvSpPr>
          <p:nvPr>
            <p:ph type="sldNum" sz="quarter" idx="5"/>
          </p:nvPr>
        </p:nvSpPr>
        <p:spPr/>
        <p:txBody>
          <a:bodyPr/>
          <a:lstStyle/>
          <a:p>
            <a:fld id="{1F2608F3-8F7D-B94B-8CF1-B3B2539C8092}" type="slidenum">
              <a:rPr lang="en-US" smtClean="0"/>
              <a:t>2</a:t>
            </a:fld>
            <a:endParaRPr lang="en-US" dirty="0"/>
          </a:p>
        </p:txBody>
      </p:sp>
    </p:spTree>
    <p:extLst>
      <p:ext uri="{BB962C8B-B14F-4D97-AF65-F5344CB8AC3E}">
        <p14:creationId xmlns:p14="http://schemas.microsoft.com/office/powerpoint/2010/main" val="39202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F2608F3-8F7D-B94B-8CF1-B3B2539C8092}" type="slidenum">
              <a:rPr lang="en-US" smtClean="0"/>
              <a:t>3</a:t>
            </a:fld>
            <a:endParaRPr lang="en-US" dirty="0"/>
          </a:p>
        </p:txBody>
      </p:sp>
    </p:spTree>
    <p:extLst>
      <p:ext uri="{BB962C8B-B14F-4D97-AF65-F5344CB8AC3E}">
        <p14:creationId xmlns:p14="http://schemas.microsoft.com/office/powerpoint/2010/main" val="3419868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4</a:t>
            </a:fld>
            <a:endParaRPr lang="en-US" dirty="0"/>
          </a:p>
        </p:txBody>
      </p:sp>
    </p:spTree>
    <p:extLst>
      <p:ext uri="{BB962C8B-B14F-4D97-AF65-F5344CB8AC3E}">
        <p14:creationId xmlns:p14="http://schemas.microsoft.com/office/powerpoint/2010/main" val="267112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5</a:t>
            </a:fld>
            <a:endParaRPr lang="en-US" dirty="0"/>
          </a:p>
        </p:txBody>
      </p:sp>
    </p:spTree>
    <p:extLst>
      <p:ext uri="{BB962C8B-B14F-4D97-AF65-F5344CB8AC3E}">
        <p14:creationId xmlns:p14="http://schemas.microsoft.com/office/powerpoint/2010/main" val="364041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6</a:t>
            </a:fld>
            <a:endParaRPr lang="en-US" dirty="0"/>
          </a:p>
        </p:txBody>
      </p:sp>
    </p:spTree>
    <p:extLst>
      <p:ext uri="{BB962C8B-B14F-4D97-AF65-F5344CB8AC3E}">
        <p14:creationId xmlns:p14="http://schemas.microsoft.com/office/powerpoint/2010/main" val="1059547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F2608F3-8F7D-B94B-8CF1-B3B2539C8092}" type="slidenum">
              <a:rPr lang="en-US" smtClean="0"/>
              <a:t>7</a:t>
            </a:fld>
            <a:endParaRPr lang="en-US" dirty="0"/>
          </a:p>
        </p:txBody>
      </p:sp>
    </p:spTree>
    <p:extLst>
      <p:ext uri="{BB962C8B-B14F-4D97-AF65-F5344CB8AC3E}">
        <p14:creationId xmlns:p14="http://schemas.microsoft.com/office/powerpoint/2010/main" val="402858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9918" y="440575"/>
            <a:ext cx="7681304" cy="2277688"/>
          </a:xfrm>
        </p:spPr>
        <p:txBody>
          <a:bodyPr anchor="ctr">
            <a:normAutofit/>
          </a:bodyPr>
          <a:lstStyle>
            <a:lvl1pPr algn="ctr">
              <a:defRPr sz="4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06461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775" y="1105593"/>
            <a:ext cx="8218098" cy="3321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6775" y="0"/>
            <a:ext cx="7886700" cy="807244"/>
          </a:xfrm>
        </p:spPr>
        <p:txBody>
          <a:bodyPr anchor="ctr">
            <a:normAutofit/>
          </a:bodyPr>
          <a:lstStyle>
            <a:lvl1pPr>
              <a:defRPr sz="3000" b="1">
                <a:solidFill>
                  <a:schemeClr val="bg1"/>
                </a:solidFill>
              </a:defRPr>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6775" y="1113937"/>
            <a:ext cx="3962825"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1999" y="1113937"/>
            <a:ext cx="4115225"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456775" y="0"/>
            <a:ext cx="7886700" cy="807244"/>
          </a:xfrm>
        </p:spPr>
        <p:txBody>
          <a:bodyPr anchor="ctr">
            <a:normAutofit/>
          </a:bodyPr>
          <a:lstStyle>
            <a:lvl1pPr>
              <a:defRPr sz="3000" b="1">
                <a:solidFill>
                  <a:schemeClr val="bg1"/>
                </a:solidFill>
              </a:defRPr>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6775" y="1096565"/>
            <a:ext cx="3956199" cy="617934"/>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6775" y="1714499"/>
            <a:ext cx="3956199"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96565"/>
            <a:ext cx="4058074" cy="617934"/>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49" y="1714499"/>
            <a:ext cx="405807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6775" y="0"/>
            <a:ext cx="7886700" cy="807244"/>
          </a:xfrm>
        </p:spPr>
        <p:txBody>
          <a:bodyPr anchor="ctr">
            <a:normAutofit/>
          </a:bodyPr>
          <a:lstStyle>
            <a:lvl1pPr>
              <a:defRPr sz="3000" b="1">
                <a:solidFill>
                  <a:schemeClr val="bg1"/>
                </a:solidFill>
              </a:defRPr>
            </a:lvl1p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6775" y="0"/>
            <a:ext cx="7886700" cy="807244"/>
          </a:xfrm>
        </p:spPr>
        <p:txBody>
          <a:bodyPr anchor="ctr">
            <a:normAutofit/>
          </a:bodyPr>
          <a:lstStyle>
            <a:lvl1pPr>
              <a:defRPr sz="3000" b="1">
                <a:solidFill>
                  <a:schemeClr val="bg1"/>
                </a:solidFill>
              </a:defRPr>
            </a:lvl1p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368" y="1103709"/>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103711"/>
            <a:ext cx="4629150" cy="32920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8368" y="2303862"/>
            <a:ext cx="2949575" cy="209788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Title 1"/>
          <p:cNvSpPr txBox="1">
            <a:spLocks/>
          </p:cNvSpPr>
          <p:nvPr userDrawn="1"/>
        </p:nvSpPr>
        <p:spPr>
          <a:xfrm>
            <a:off x="456775" y="0"/>
            <a:ext cx="7886700" cy="807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a:lstStyle>
          <a:p>
            <a:r>
              <a:rPr lang="en-US" sz="3000"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368" y="1170385"/>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170385"/>
            <a:ext cx="4629150" cy="310515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458368" y="2370536"/>
            <a:ext cx="2949575" cy="1956324"/>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Title 1"/>
          <p:cNvSpPr txBox="1">
            <a:spLocks/>
          </p:cNvSpPr>
          <p:nvPr userDrawn="1"/>
        </p:nvSpPr>
        <p:spPr>
          <a:xfrm>
            <a:off x="456775" y="0"/>
            <a:ext cx="7886700" cy="807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a:lstStyle>
          <a:p>
            <a:r>
              <a:rPr lang="en-US" sz="3000"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70526" y="1085850"/>
            <a:ext cx="3962400" cy="3550444"/>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14"/>
          </p:nvPr>
        </p:nvSpPr>
        <p:spPr>
          <a:xfrm rot="21218910">
            <a:off x="5108820" y="1332914"/>
            <a:ext cx="3376912" cy="2532684"/>
          </a:xfrm>
          <a:solidFill>
            <a:schemeClr val="bg1">
              <a:lumMod val="85000"/>
            </a:schemeClr>
          </a:solidFill>
          <a:ln w="127000">
            <a:solidFill>
              <a:schemeClr val="bg1"/>
            </a:solidFill>
            <a:miter lim="800000"/>
          </a:ln>
          <a:effectLst>
            <a:outerShdw blurRad="50800" dist="38100" dir="2700000" algn="tl" rotWithShape="0">
              <a:prstClr val="black">
                <a:alpha val="40000"/>
              </a:prstClr>
            </a:outerShdw>
          </a:effectLst>
        </p:spPr>
        <p:txBody>
          <a:bodyPr/>
          <a:lstStyle/>
          <a:p>
            <a:endParaRPr lang="en-US" dirty="0"/>
          </a:p>
        </p:txBody>
      </p:sp>
      <p:sp>
        <p:nvSpPr>
          <p:cNvPr id="9" name="Title 1"/>
          <p:cNvSpPr>
            <a:spLocks noGrp="1"/>
          </p:cNvSpPr>
          <p:nvPr>
            <p:ph type="title"/>
          </p:nvPr>
        </p:nvSpPr>
        <p:spPr>
          <a:xfrm>
            <a:off x="456775" y="0"/>
            <a:ext cx="7886700" cy="807244"/>
          </a:xfrm>
        </p:spPr>
        <p:txBody>
          <a:bodyPr anchor="ctr">
            <a:normAutofit/>
          </a:bodyPr>
          <a:lstStyle>
            <a:lvl1pPr>
              <a:defRPr sz="3000" b="1">
                <a:solidFill>
                  <a:schemeClr val="bg1"/>
                </a:solidFill>
              </a:defRPr>
            </a:lvl1p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jpeg"/><Relationship Id="rId5" Type="http://schemas.openxmlformats.org/officeDocument/2006/relationships/slideLayout" Target="../slideLayouts/slideLayout6.xml"/><Relationship Id="rId10" Type="http://schemas.openxmlformats.org/officeDocument/2006/relationships/image" Target="../media/image1.jpe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DOCUMENT NAME CAXX/XXXXXX</a:t>
            </a: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23256AE-4B84-F746-96A3-3F364DDFB17E}" type="slidenum">
              <a:rPr lang="en-US" smtClean="0"/>
              <a:t>‹#›</a:t>
            </a:fld>
            <a:endParaRPr lang="en-US" dirty="0"/>
          </a:p>
        </p:txBody>
      </p:sp>
      <p:pic>
        <p:nvPicPr>
          <p:cNvPr id="7" name="Picture 6"/>
          <p:cNvPicPr>
            <a:picLocks noChangeAspect="1"/>
          </p:cNvPicPr>
          <p:nvPr userDrawn="1"/>
        </p:nvPicPr>
        <p:blipFill>
          <a:blip r:embed="rId4"/>
          <a:srcRect/>
          <a:stretch/>
        </p:blipFill>
        <p:spPr>
          <a:xfrm>
            <a:off x="0" y="0"/>
            <a:ext cx="9144000" cy="5143500"/>
          </a:xfrm>
          <a:prstGeom prst="rect">
            <a:avLst/>
          </a:prstGeom>
        </p:spPr>
      </p:pic>
    </p:spTree>
    <p:extLst>
      <p:ext uri="{BB962C8B-B14F-4D97-AF65-F5344CB8AC3E}">
        <p14:creationId xmlns:p14="http://schemas.microsoft.com/office/powerpoint/2010/main" val="2128920310"/>
      </p:ext>
    </p:extLst>
  </p:cSld>
  <p:clrMap bg1="lt1" tx1="dk1" bg2="lt2" tx2="dk2" accent1="accent1" accent2="accent2" accent3="accent3" accent4="accent4" accent5="accent5" accent6="accent6" hlink="hlink" folHlink="folHlink"/>
  <p:sldLayoutIdLst>
    <p:sldLayoutId id="2147483715" r:id="rId1"/>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C32DB7-32B5-6B4B-A4FD-EC1C2DBE4EEB}" type="datetimeFigureOut">
              <a:rPr lang="en-US" smtClean="0"/>
              <a:t>3/12/2025</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BDA3FA4-59E8-1B45-A6C6-2BCF3A837740}" type="slidenum">
              <a:rPr lang="en-US" smtClean="0"/>
              <a:t>‹#›</a:t>
            </a:fld>
            <a:endParaRPr lang="en-US" dirty="0"/>
          </a:p>
        </p:txBody>
      </p:sp>
      <p:pic>
        <p:nvPicPr>
          <p:cNvPr id="8" name="Picture 7"/>
          <p:cNvPicPr>
            <a:picLocks noChangeAspect="1"/>
          </p:cNvPicPr>
          <p:nvPr userDrawn="1"/>
        </p:nvPicPr>
        <p:blipFill>
          <a:blip r:embed="rId11"/>
          <a:srcRect/>
          <a:stretch/>
        </p:blipFill>
        <p:spPr>
          <a:xfrm>
            <a:off x="0" y="0"/>
            <a:ext cx="9144000" cy="5143500"/>
          </a:xfrm>
          <a:prstGeom prst="rect">
            <a:avLst/>
          </a:prstGeom>
        </p:spPr>
      </p:pic>
    </p:spTree>
    <p:extLst>
      <p:ext uri="{BB962C8B-B14F-4D97-AF65-F5344CB8AC3E}">
        <p14:creationId xmlns:p14="http://schemas.microsoft.com/office/powerpoint/2010/main" val="178053510"/>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6" r:id="rId5"/>
    <p:sldLayoutId id="2147483687" r:id="rId6"/>
    <p:sldLayoutId id="2147483688" r:id="rId7"/>
    <p:sldLayoutId id="2147483677"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6312" y="1039551"/>
            <a:ext cx="7191375" cy="3064397"/>
          </a:xfrm>
        </p:spPr>
        <p:txBody>
          <a:bodyPr>
            <a:noAutofit/>
          </a:bodyPr>
          <a:lstStyle/>
          <a:p>
            <a:pPr>
              <a:lnSpc>
                <a:spcPct val="100000"/>
              </a:lnSpc>
            </a:pPr>
            <a:r>
              <a:rPr lang="en-US" dirty="0"/>
              <a:t>Finance and City Governance Committee</a:t>
            </a:r>
            <a:br>
              <a:rPr lang="en-US" sz="1400" dirty="0"/>
            </a:br>
            <a:br>
              <a:rPr lang="en-US" sz="1400" dirty="0"/>
            </a:br>
            <a:r>
              <a:rPr lang="en-US" sz="3200" b="0" dirty="0"/>
              <a:t>Lord Mayor’s Awards for Excellence</a:t>
            </a:r>
            <a:br>
              <a:rPr lang="en-US" sz="2400" b="0" dirty="0"/>
            </a:br>
            <a:br>
              <a:rPr lang="en-US" sz="1200" b="0" dirty="0"/>
            </a:br>
            <a:r>
              <a:rPr lang="en-US" sz="1600" b="0" dirty="0"/>
              <a:t>Divisional Manager’s Office</a:t>
            </a:r>
            <a:br>
              <a:rPr lang="en-US" sz="1600" b="0" dirty="0"/>
            </a:br>
            <a:r>
              <a:rPr lang="en-US" sz="1600" b="0" dirty="0"/>
              <a:t>Organisational Services</a:t>
            </a:r>
            <a:br>
              <a:rPr lang="en-US" sz="1600" b="0" dirty="0"/>
            </a:br>
            <a:r>
              <a:rPr lang="en-US" sz="1600" b="0" dirty="0"/>
              <a:t>March 2025</a:t>
            </a:r>
          </a:p>
        </p:txBody>
      </p:sp>
      <p:sp>
        <p:nvSpPr>
          <p:cNvPr id="4" name="TextBox 3">
            <a:extLst>
              <a:ext uri="{FF2B5EF4-FFF2-40B4-BE49-F238E27FC236}">
                <a16:creationId xmlns:a16="http://schemas.microsoft.com/office/drawing/2014/main" id="{F2E3D309-CA88-E757-E4C7-3199D67D1F64}"/>
              </a:ext>
            </a:extLst>
          </p:cNvPr>
          <p:cNvSpPr txBox="1"/>
          <p:nvPr/>
        </p:nvSpPr>
        <p:spPr>
          <a:xfrm>
            <a:off x="8053987" y="4746845"/>
            <a:ext cx="775120" cy="184666"/>
          </a:xfrm>
          <a:prstGeom prst="rect">
            <a:avLst/>
          </a:prstGeom>
          <a:noFill/>
        </p:spPr>
        <p:txBody>
          <a:bodyPr wrap="square" lIns="91440" tIns="45720" rIns="91440" bIns="45720" anchor="t">
            <a:spAutoFit/>
          </a:bodyPr>
          <a:lstStyle/>
          <a:p>
            <a:pPr marL="0" marR="0" lvl="0" indent="0" algn="r" defTabSz="914400">
              <a:lnSpc>
                <a:spcPct val="100000"/>
              </a:lnSpc>
              <a:spcBef>
                <a:spcPts val="0"/>
              </a:spcBef>
              <a:spcAft>
                <a:spcPts val="0"/>
              </a:spcAft>
              <a:buNone/>
              <a:tabLst/>
              <a:defRPr/>
            </a:pPr>
            <a:r>
              <a:rPr lang="en-GB" sz="600" dirty="0">
                <a:solidFill>
                  <a:prstClr val="white"/>
                </a:solidFill>
                <a:ea typeface="+mn-lt"/>
                <a:cs typeface="+mn-lt"/>
              </a:rPr>
              <a:t>CA25/138660</a:t>
            </a:r>
            <a:endParaRPr lang="en-US" dirty="0">
              <a:ea typeface="+mn-ea"/>
              <a:cs typeface="+mn-cs"/>
            </a:endParaRPr>
          </a:p>
        </p:txBody>
      </p:sp>
    </p:spTree>
    <p:extLst>
      <p:ext uri="{BB962C8B-B14F-4D97-AF65-F5344CB8AC3E}">
        <p14:creationId xmlns:p14="http://schemas.microsoft.com/office/powerpoint/2010/main" val="603472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AA828-F57A-BE5D-8135-A37940106F6F}"/>
            </a:ext>
          </a:extLst>
        </p:cNvPr>
        <p:cNvGrpSpPr/>
        <p:nvPr/>
      </p:nvGrpSpPr>
      <p:grpSpPr>
        <a:xfrm>
          <a:off x="0" y="0"/>
          <a:ext cx="0" cy="0"/>
          <a:chOff x="0" y="0"/>
          <a:chExt cx="0" cy="0"/>
        </a:xfrm>
      </p:grpSpPr>
      <p:pic>
        <p:nvPicPr>
          <p:cNvPr id="3" name="Picture 2" descr="A bridge over a river with buildings and trees&#10;&#10;AI-generated content may be incorrect.">
            <a:extLst>
              <a:ext uri="{FF2B5EF4-FFF2-40B4-BE49-F238E27FC236}">
                <a16:creationId xmlns:a16="http://schemas.microsoft.com/office/drawing/2014/main" id="{82A46D99-D152-BC92-AF7E-5A57B8F7B65A}"/>
              </a:ext>
            </a:extLst>
          </p:cNvPr>
          <p:cNvPicPr>
            <a:picLocks noChangeAspect="1"/>
          </p:cNvPicPr>
          <p:nvPr/>
        </p:nvPicPr>
        <p:blipFill>
          <a:blip r:embed="rId3"/>
          <a:srcRect r="2235" b="28882"/>
          <a:stretch/>
        </p:blipFill>
        <p:spPr>
          <a:xfrm>
            <a:off x="80682" y="806318"/>
            <a:ext cx="9113147" cy="4399825"/>
          </a:xfrm>
          <a:prstGeom prst="rect">
            <a:avLst/>
          </a:prstGeom>
        </p:spPr>
      </p:pic>
      <p:sp>
        <p:nvSpPr>
          <p:cNvPr id="8" name="Content Placeholder 7">
            <a:extLst>
              <a:ext uri="{FF2B5EF4-FFF2-40B4-BE49-F238E27FC236}">
                <a16:creationId xmlns:a16="http://schemas.microsoft.com/office/drawing/2014/main" id="{4E5BA30C-9ABF-2F99-3CDC-575D4322C318}"/>
              </a:ext>
            </a:extLst>
          </p:cNvPr>
          <p:cNvSpPr>
            <a:spLocks noGrp="1"/>
          </p:cNvSpPr>
          <p:nvPr>
            <p:ph idx="1"/>
          </p:nvPr>
        </p:nvSpPr>
        <p:spPr>
          <a:xfrm>
            <a:off x="354117" y="3860800"/>
            <a:ext cx="8435765" cy="1143886"/>
          </a:xfrm>
          <a:solidFill>
            <a:schemeClr val="bg1">
              <a:lumMod val="95000"/>
            </a:schemeClr>
          </a:solidFill>
        </p:spPr>
        <p:txBody>
          <a:bodyPr anchor="ctr" anchorCtr="0">
            <a:noAutofit/>
          </a:bodyPr>
          <a:lstStyle/>
          <a:p>
            <a:pPr marL="0" indent="0" algn="ctr">
              <a:lnSpc>
                <a:spcPct val="100000"/>
              </a:lnSpc>
              <a:spcBef>
                <a:spcPts val="0"/>
              </a:spcBef>
              <a:buNone/>
            </a:pPr>
            <a:r>
              <a:rPr lang="en-AU" sz="1800" dirty="0">
                <a:latin typeface="Arial" panose="020B0604020202020204" pitchFamily="34" charset="0"/>
                <a:cs typeface="Arial" panose="020B0604020202020204" pitchFamily="34" charset="0"/>
              </a:rPr>
              <a:t>The Lord Mayor’s Awards for Excellence were initiated in 1992. They recognise and reward individual employees and teams or work groups for effort and initiative that is over and above what is necessary to achieve Council’s goals.</a:t>
            </a:r>
          </a:p>
        </p:txBody>
      </p:sp>
      <p:sp>
        <p:nvSpPr>
          <p:cNvPr id="7" name="Title 6">
            <a:extLst>
              <a:ext uri="{FF2B5EF4-FFF2-40B4-BE49-F238E27FC236}">
                <a16:creationId xmlns:a16="http://schemas.microsoft.com/office/drawing/2014/main" id="{719EB3A0-515A-3E0C-37FB-C68B86109D81}"/>
              </a:ext>
            </a:extLst>
          </p:cNvPr>
          <p:cNvSpPr>
            <a:spLocks noGrp="1"/>
          </p:cNvSpPr>
          <p:nvPr>
            <p:ph type="title"/>
          </p:nvPr>
        </p:nvSpPr>
        <p:spPr/>
        <p:txBody>
          <a:bodyPr/>
          <a:lstStyle/>
          <a:p>
            <a:r>
              <a:rPr lang="en-AU" dirty="0"/>
              <a:t>Overview</a:t>
            </a:r>
          </a:p>
        </p:txBody>
      </p:sp>
    </p:spTree>
    <p:extLst>
      <p:ext uri="{BB962C8B-B14F-4D97-AF65-F5344CB8AC3E}">
        <p14:creationId xmlns:p14="http://schemas.microsoft.com/office/powerpoint/2010/main" val="4252696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2B6EF75-924C-C539-5ECF-6B10217A6024}"/>
              </a:ext>
            </a:extLst>
          </p:cNvPr>
          <p:cNvSpPr>
            <a:spLocks noGrp="1"/>
          </p:cNvSpPr>
          <p:nvPr>
            <p:ph idx="1"/>
          </p:nvPr>
        </p:nvSpPr>
        <p:spPr>
          <a:xfrm>
            <a:off x="456775" y="1105591"/>
            <a:ext cx="4018972" cy="3899545"/>
          </a:xfrm>
        </p:spPr>
        <p:txBody>
          <a:bodyPr vert="horz" lIns="91440" tIns="45720" rIns="91440" bIns="45720" rtlCol="0" anchor="t">
            <a:noAutofit/>
          </a:bodyPr>
          <a:lstStyle/>
          <a:p>
            <a:pPr marL="227965" indent="-227965">
              <a:lnSpc>
                <a:spcPct val="100000"/>
              </a:lnSpc>
              <a:spcBef>
                <a:spcPts val="0"/>
              </a:spcBef>
            </a:pPr>
            <a:r>
              <a:rPr lang="en-AU" sz="1250" dirty="0">
                <a:latin typeface="Arial" panose="020B0604020202020204" pitchFamily="34" charset="0"/>
                <a:cs typeface="Arial" panose="020B0604020202020204" pitchFamily="34" charset="0"/>
              </a:rPr>
              <a:t>In 2024, there were two rounds of awards: </a:t>
            </a:r>
            <a:r>
              <a:rPr lang="en-AU" sz="1250" b="1" dirty="0">
                <a:latin typeface="Arial" panose="020B0604020202020204" pitchFamily="34" charset="0"/>
                <a:cs typeface="Arial" panose="020B0604020202020204" pitchFamily="34" charset="0"/>
              </a:rPr>
              <a:t>July 2023 to April 2024 </a:t>
            </a:r>
            <a:r>
              <a:rPr lang="en-AU" sz="1250" dirty="0">
                <a:latin typeface="Arial" panose="020B0604020202020204" pitchFamily="34" charset="0"/>
                <a:cs typeface="Arial" panose="020B0604020202020204" pitchFamily="34" charset="0"/>
              </a:rPr>
              <a:t>and </a:t>
            </a:r>
            <a:r>
              <a:rPr lang="en-AU" sz="1250" b="1" dirty="0">
                <a:latin typeface="Arial" panose="020B0604020202020204" pitchFamily="34" charset="0"/>
                <a:cs typeface="Arial" panose="020B0604020202020204" pitchFamily="34" charset="0"/>
              </a:rPr>
              <a:t>April to September 2024</a:t>
            </a:r>
            <a:r>
              <a:rPr lang="en-AU" sz="1250" dirty="0">
                <a:latin typeface="Arial" panose="020B0604020202020204" pitchFamily="34" charset="0"/>
                <a:cs typeface="Arial" panose="020B0604020202020204" pitchFamily="34" charset="0"/>
              </a:rPr>
              <a:t>.</a:t>
            </a:r>
          </a:p>
          <a:p>
            <a:pPr marL="227965" indent="-227965">
              <a:lnSpc>
                <a:spcPct val="100000"/>
              </a:lnSpc>
              <a:spcBef>
                <a:spcPts val="0"/>
              </a:spcBef>
            </a:pPr>
            <a:r>
              <a:rPr lang="en-AU" sz="1250" dirty="0">
                <a:latin typeface="Arial" panose="020B0604020202020204" pitchFamily="34" charset="0"/>
                <a:cs typeface="Arial" panose="020B0604020202020204" pitchFamily="34" charset="0"/>
              </a:rPr>
              <a:t>Across both rounds, a total of </a:t>
            </a:r>
            <a:r>
              <a:rPr lang="en-AU" sz="1250" b="1" dirty="0">
                <a:latin typeface="Arial" panose="020B0604020202020204" pitchFamily="34" charset="0"/>
                <a:cs typeface="Arial" panose="020B0604020202020204" pitchFamily="34" charset="0"/>
              </a:rPr>
              <a:t>499 employees </a:t>
            </a:r>
            <a:r>
              <a:rPr lang="en-AU" sz="1250" dirty="0">
                <a:latin typeface="Arial" panose="020B0604020202020204" pitchFamily="34" charset="0"/>
                <a:cs typeface="Arial" panose="020B0604020202020204" pitchFamily="34" charset="0"/>
              </a:rPr>
              <a:t>were included in </a:t>
            </a:r>
            <a:r>
              <a:rPr lang="en-AU" sz="1250" b="1" dirty="0">
                <a:latin typeface="Arial" panose="020B0604020202020204" pitchFamily="34" charset="0"/>
                <a:cs typeface="Arial" panose="020B0604020202020204" pitchFamily="34" charset="0"/>
              </a:rPr>
              <a:t>61 nominations </a:t>
            </a:r>
            <a:r>
              <a:rPr lang="en-AU" sz="1250" dirty="0">
                <a:latin typeface="Arial" panose="020B0604020202020204" pitchFamily="34" charset="0"/>
                <a:cs typeface="Arial" panose="020B0604020202020204" pitchFamily="34" charset="0"/>
              </a:rPr>
              <a:t>(teams and individuals).</a:t>
            </a:r>
            <a:endParaRPr lang="en-US" sz="1250" dirty="0"/>
          </a:p>
          <a:p>
            <a:pPr marL="227965" indent="-227965">
              <a:lnSpc>
                <a:spcPct val="100000"/>
              </a:lnSpc>
              <a:spcBef>
                <a:spcPts val="0"/>
              </a:spcBef>
            </a:pPr>
            <a:r>
              <a:rPr lang="en-AU" sz="1250" dirty="0">
                <a:latin typeface="Arial" panose="020B0604020202020204" pitchFamily="34" charset="0"/>
                <a:cs typeface="Arial" panose="020B0604020202020204" pitchFamily="34" charset="0"/>
              </a:rPr>
              <a:t>The Lord Mayor hosted </a:t>
            </a:r>
            <a:r>
              <a:rPr lang="en-AU" sz="1250" b="1" dirty="0">
                <a:latin typeface="Arial" panose="020B0604020202020204" pitchFamily="34" charset="0"/>
                <a:cs typeface="Arial" panose="020B0604020202020204" pitchFamily="34" charset="0"/>
              </a:rPr>
              <a:t>two award ceremonies </a:t>
            </a:r>
            <a:r>
              <a:rPr lang="en-AU" sz="1250" dirty="0">
                <a:latin typeface="Arial" panose="020B0604020202020204" pitchFamily="34" charset="0"/>
                <a:cs typeface="Arial" panose="020B0604020202020204" pitchFamily="34" charset="0"/>
              </a:rPr>
              <a:t>at Brisbane City Hall to announce excellence awards (winners) and commendations (runners-up) in each respective round.</a:t>
            </a:r>
          </a:p>
          <a:p>
            <a:pPr marL="227965" indent="-227965">
              <a:lnSpc>
                <a:spcPct val="100000"/>
              </a:lnSpc>
              <a:spcBef>
                <a:spcPts val="0"/>
              </a:spcBef>
            </a:pPr>
            <a:r>
              <a:rPr lang="en-AU" sz="1250" dirty="0">
                <a:latin typeface="Arial" panose="020B0604020202020204" pitchFamily="34" charset="0"/>
                <a:cs typeface="Arial" panose="020B0604020202020204" pitchFamily="34" charset="0"/>
              </a:rPr>
              <a:t>More than </a:t>
            </a:r>
            <a:r>
              <a:rPr lang="en-AU" sz="1250" b="1" dirty="0">
                <a:latin typeface="Arial" panose="020B0604020202020204" pitchFamily="34" charset="0"/>
                <a:cs typeface="Arial" panose="020B0604020202020204" pitchFamily="34" charset="0"/>
              </a:rPr>
              <a:t>250 employees </a:t>
            </a:r>
            <a:r>
              <a:rPr lang="en-AU" sz="1250" dirty="0">
                <a:latin typeface="Arial" panose="020B0604020202020204" pitchFamily="34" charset="0"/>
                <a:cs typeface="Arial" panose="020B0604020202020204" pitchFamily="34" charset="0"/>
              </a:rPr>
              <a:t>(as part of team or individual nominations) were recognised as winners or runners-up across the two rounds.</a:t>
            </a:r>
          </a:p>
          <a:p>
            <a:pPr marL="227965" indent="-227965">
              <a:lnSpc>
                <a:spcPct val="100000"/>
              </a:lnSpc>
              <a:spcBef>
                <a:spcPts val="0"/>
              </a:spcBef>
            </a:pPr>
            <a:r>
              <a:rPr lang="en-AU" sz="1250" dirty="0">
                <a:latin typeface="Arial"/>
                <a:cs typeface="Arial"/>
              </a:rPr>
              <a:t>All excellence award winners were automatically eligible to be named the Overall Winner 2024.</a:t>
            </a:r>
          </a:p>
          <a:p>
            <a:pPr marL="227965" indent="-227965">
              <a:lnSpc>
                <a:spcPct val="100000"/>
              </a:lnSpc>
              <a:spcBef>
                <a:spcPts val="0"/>
              </a:spcBef>
            </a:pPr>
            <a:r>
              <a:rPr lang="en-AU" sz="1250" dirty="0">
                <a:latin typeface="Arial" panose="020B0604020202020204" pitchFamily="34" charset="0"/>
                <a:cs typeface="Arial" panose="020B0604020202020204" pitchFamily="34" charset="0"/>
              </a:rPr>
              <a:t>In December, the Lord Mayor held a meeting with employees from the </a:t>
            </a:r>
            <a:r>
              <a:rPr lang="en-AU" sz="1250" b="1" dirty="0">
                <a:latin typeface="Arial" panose="020B0604020202020204" pitchFamily="34" charset="0"/>
                <a:cs typeface="Arial" panose="020B0604020202020204" pitchFamily="34" charset="0"/>
              </a:rPr>
              <a:t>Walter Taylor Bridge Essential Maintenance Team</a:t>
            </a:r>
            <a:r>
              <a:rPr lang="en-AU" sz="1250" dirty="0">
                <a:latin typeface="Arial" panose="020B0604020202020204" pitchFamily="34" charset="0"/>
                <a:cs typeface="Arial" panose="020B0604020202020204" pitchFamily="34" charset="0"/>
              </a:rPr>
              <a:t> to formally announce them as the Overall Winner 2024 and present each participating division with a trophy.</a:t>
            </a:r>
          </a:p>
        </p:txBody>
      </p:sp>
      <p:sp>
        <p:nvSpPr>
          <p:cNvPr id="7" name="Title 6">
            <a:extLst>
              <a:ext uri="{FF2B5EF4-FFF2-40B4-BE49-F238E27FC236}">
                <a16:creationId xmlns:a16="http://schemas.microsoft.com/office/drawing/2014/main" id="{E8041570-1285-1163-31B4-1442FC802220}"/>
              </a:ext>
            </a:extLst>
          </p:cNvPr>
          <p:cNvSpPr>
            <a:spLocks noGrp="1"/>
          </p:cNvSpPr>
          <p:nvPr>
            <p:ph type="title"/>
          </p:nvPr>
        </p:nvSpPr>
        <p:spPr/>
        <p:txBody>
          <a:bodyPr/>
          <a:lstStyle/>
          <a:p>
            <a:r>
              <a:rPr lang="en-AU" dirty="0"/>
              <a:t>2024 summary</a:t>
            </a:r>
          </a:p>
        </p:txBody>
      </p:sp>
      <p:pic>
        <p:nvPicPr>
          <p:cNvPr id="2" name="Picture 1">
            <a:extLst>
              <a:ext uri="{FF2B5EF4-FFF2-40B4-BE49-F238E27FC236}">
                <a16:creationId xmlns:a16="http://schemas.microsoft.com/office/drawing/2014/main" id="{2DDABB7B-F534-ECFC-D55E-77C38652E1A9}"/>
              </a:ext>
            </a:extLst>
          </p:cNvPr>
          <p:cNvPicPr>
            <a:picLocks noChangeAspect="1"/>
          </p:cNvPicPr>
          <p:nvPr/>
        </p:nvPicPr>
        <p:blipFill rotWithShape="1">
          <a:blip r:embed="rId3"/>
          <a:srcRect l="8681" t="24133"/>
          <a:stretch/>
        </p:blipFill>
        <p:spPr>
          <a:xfrm>
            <a:off x="4579058" y="1340464"/>
            <a:ext cx="2700000" cy="1682338"/>
          </a:xfrm>
          <a:prstGeom prst="rect">
            <a:avLst/>
          </a:prstGeom>
        </p:spPr>
      </p:pic>
      <p:pic>
        <p:nvPicPr>
          <p:cNvPr id="3" name="Picture 2">
            <a:extLst>
              <a:ext uri="{FF2B5EF4-FFF2-40B4-BE49-F238E27FC236}">
                <a16:creationId xmlns:a16="http://schemas.microsoft.com/office/drawing/2014/main" id="{E841E96A-7482-C6A8-8D0F-A661B3F9AE01}"/>
              </a:ext>
            </a:extLst>
          </p:cNvPr>
          <p:cNvPicPr>
            <a:picLocks noChangeAspect="1"/>
          </p:cNvPicPr>
          <p:nvPr/>
        </p:nvPicPr>
        <p:blipFill rotWithShape="1">
          <a:blip r:embed="rId4"/>
          <a:srcRect t="6725" b="6593"/>
          <a:stretch/>
        </p:blipFill>
        <p:spPr>
          <a:xfrm>
            <a:off x="4579058" y="3119541"/>
            <a:ext cx="2700000" cy="1483999"/>
          </a:xfrm>
          <a:prstGeom prst="rect">
            <a:avLst/>
          </a:prstGeom>
        </p:spPr>
      </p:pic>
      <p:pic>
        <p:nvPicPr>
          <p:cNvPr id="4" name="Picture 3">
            <a:extLst>
              <a:ext uri="{FF2B5EF4-FFF2-40B4-BE49-F238E27FC236}">
                <a16:creationId xmlns:a16="http://schemas.microsoft.com/office/drawing/2014/main" id="{53C9B0B3-A11A-1019-22A8-9A37DAB04418}"/>
              </a:ext>
            </a:extLst>
          </p:cNvPr>
          <p:cNvPicPr>
            <a:picLocks noChangeAspect="1"/>
          </p:cNvPicPr>
          <p:nvPr/>
        </p:nvPicPr>
        <p:blipFill rotWithShape="1">
          <a:blip r:embed="rId5"/>
          <a:srcRect r="23095"/>
          <a:stretch/>
        </p:blipFill>
        <p:spPr>
          <a:xfrm>
            <a:off x="7369217" y="3465712"/>
            <a:ext cx="1620000" cy="1447235"/>
          </a:xfrm>
          <a:prstGeom prst="rect">
            <a:avLst/>
          </a:prstGeom>
        </p:spPr>
      </p:pic>
      <p:pic>
        <p:nvPicPr>
          <p:cNvPr id="5" name="Picture 4">
            <a:extLst>
              <a:ext uri="{FF2B5EF4-FFF2-40B4-BE49-F238E27FC236}">
                <a16:creationId xmlns:a16="http://schemas.microsoft.com/office/drawing/2014/main" id="{2DB7F191-E532-7C13-1D0B-CAA8BDD25BD8}"/>
              </a:ext>
            </a:extLst>
          </p:cNvPr>
          <p:cNvPicPr>
            <a:picLocks noChangeAspect="1"/>
          </p:cNvPicPr>
          <p:nvPr/>
        </p:nvPicPr>
        <p:blipFill rotWithShape="1">
          <a:blip r:embed="rId6"/>
          <a:srcRect l="9031" t="11330" r="5169" b="4815"/>
          <a:stretch/>
        </p:blipFill>
        <p:spPr>
          <a:xfrm>
            <a:off x="7369217" y="988223"/>
            <a:ext cx="1620000" cy="2386820"/>
          </a:xfrm>
          <a:prstGeom prst="rect">
            <a:avLst/>
          </a:prstGeom>
        </p:spPr>
      </p:pic>
    </p:spTree>
    <p:extLst>
      <p:ext uri="{BB962C8B-B14F-4D97-AF65-F5344CB8AC3E}">
        <p14:creationId xmlns:p14="http://schemas.microsoft.com/office/powerpoint/2010/main" val="2452375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2B6EF75-924C-C539-5ECF-6B10217A6024}"/>
              </a:ext>
            </a:extLst>
          </p:cNvPr>
          <p:cNvSpPr>
            <a:spLocks noGrp="1"/>
          </p:cNvSpPr>
          <p:nvPr>
            <p:ph idx="1"/>
          </p:nvPr>
        </p:nvSpPr>
        <p:spPr>
          <a:xfrm>
            <a:off x="456775" y="991294"/>
            <a:ext cx="7706150" cy="1170882"/>
          </a:xfrm>
        </p:spPr>
        <p:txBody>
          <a:bodyPr>
            <a:noAutofit/>
          </a:bodyPr>
          <a:lstStyle/>
          <a:p>
            <a:pPr>
              <a:lnSpc>
                <a:spcPct val="100000"/>
              </a:lnSpc>
              <a:spcBef>
                <a:spcPts val="0"/>
              </a:spcBef>
            </a:pPr>
            <a:r>
              <a:rPr lang="en-AU" sz="1200" dirty="0">
                <a:latin typeface="Arial" panose="020B0604020202020204" pitchFamily="34" charset="0"/>
                <a:cs typeface="Arial" panose="020B0604020202020204" pitchFamily="34" charset="0"/>
              </a:rPr>
              <a:t>Seven categories (align with Council’s corporate values).</a:t>
            </a:r>
          </a:p>
          <a:p>
            <a:pPr>
              <a:lnSpc>
                <a:spcPct val="100000"/>
              </a:lnSpc>
              <a:spcBef>
                <a:spcPts val="0"/>
              </a:spcBef>
            </a:pPr>
            <a:r>
              <a:rPr lang="en-AU" sz="1200" dirty="0">
                <a:latin typeface="Arial" panose="020B0604020202020204" pitchFamily="34" charset="0"/>
                <a:cs typeface="Arial" panose="020B0604020202020204" pitchFamily="34" charset="0"/>
              </a:rPr>
              <a:t>33 nominations in total (teams and individuals).</a:t>
            </a:r>
          </a:p>
          <a:p>
            <a:pPr>
              <a:lnSpc>
                <a:spcPct val="100000"/>
              </a:lnSpc>
              <a:spcBef>
                <a:spcPts val="0"/>
              </a:spcBef>
            </a:pPr>
            <a:r>
              <a:rPr lang="en-AU" sz="1200" dirty="0">
                <a:latin typeface="Arial" panose="020B0604020202020204" pitchFamily="34" charset="0"/>
                <a:cs typeface="Arial" panose="020B0604020202020204" pitchFamily="34" charset="0"/>
              </a:rPr>
              <a:t>Ceremony held on 6 November 2024.</a:t>
            </a:r>
          </a:p>
          <a:p>
            <a:pPr>
              <a:lnSpc>
                <a:spcPct val="100000"/>
              </a:lnSpc>
              <a:spcBef>
                <a:spcPts val="0"/>
              </a:spcBef>
            </a:pPr>
            <a:r>
              <a:rPr lang="en-AU" sz="1200" dirty="0">
                <a:latin typeface="Arial" panose="020B0604020202020204" pitchFamily="34" charset="0"/>
                <a:cs typeface="Arial" panose="020B0604020202020204" pitchFamily="34" charset="0"/>
              </a:rPr>
              <a:t>7 Lord Mayor’s Awards for Excellence Certificates (winners).</a:t>
            </a:r>
          </a:p>
          <a:p>
            <a:pPr>
              <a:lnSpc>
                <a:spcPct val="100000"/>
              </a:lnSpc>
              <a:spcBef>
                <a:spcPts val="0"/>
              </a:spcBef>
            </a:pPr>
            <a:r>
              <a:rPr lang="en-AU" sz="1200" dirty="0">
                <a:latin typeface="Arial" panose="020B0604020202020204" pitchFamily="34" charset="0"/>
                <a:cs typeface="Arial" panose="020B0604020202020204" pitchFamily="34" charset="0"/>
              </a:rPr>
              <a:t>8 Lord Mayor’s Commendations (runners-up).</a:t>
            </a:r>
          </a:p>
          <a:p>
            <a:pPr>
              <a:lnSpc>
                <a:spcPct val="100000"/>
              </a:lnSpc>
              <a:spcBef>
                <a:spcPts val="0"/>
              </a:spcBef>
            </a:pPr>
            <a:r>
              <a:rPr lang="en-AU" sz="1200" b="1" dirty="0">
                <a:latin typeface="Arial" panose="020B0604020202020204" pitchFamily="34" charset="0"/>
                <a:cs typeface="Arial" panose="020B0604020202020204" pitchFamily="34" charset="0"/>
              </a:rPr>
              <a:t>Walter Taylor Bridge Essential Maintenance Team </a:t>
            </a:r>
            <a:r>
              <a:rPr lang="en-AU" sz="1200" dirty="0">
                <a:latin typeface="Arial" panose="020B0604020202020204" pitchFamily="34" charset="0"/>
                <a:cs typeface="Arial" panose="020B0604020202020204" pitchFamily="34" charset="0"/>
              </a:rPr>
              <a:t>went on to be named as the Overall Winner 2024.</a:t>
            </a:r>
          </a:p>
        </p:txBody>
      </p:sp>
      <p:sp>
        <p:nvSpPr>
          <p:cNvPr id="7" name="Title 6">
            <a:extLst>
              <a:ext uri="{FF2B5EF4-FFF2-40B4-BE49-F238E27FC236}">
                <a16:creationId xmlns:a16="http://schemas.microsoft.com/office/drawing/2014/main" id="{E8041570-1285-1163-31B4-1442FC802220}"/>
              </a:ext>
            </a:extLst>
          </p:cNvPr>
          <p:cNvSpPr>
            <a:spLocks noGrp="1"/>
          </p:cNvSpPr>
          <p:nvPr>
            <p:ph type="title"/>
          </p:nvPr>
        </p:nvSpPr>
        <p:spPr/>
        <p:txBody>
          <a:bodyPr/>
          <a:lstStyle/>
          <a:p>
            <a:r>
              <a:rPr lang="en-AU" dirty="0"/>
              <a:t>April to September 2024 round</a:t>
            </a:r>
          </a:p>
        </p:txBody>
      </p:sp>
      <p:graphicFrame>
        <p:nvGraphicFramePr>
          <p:cNvPr id="2" name="Table 1">
            <a:extLst>
              <a:ext uri="{FF2B5EF4-FFF2-40B4-BE49-F238E27FC236}">
                <a16:creationId xmlns:a16="http://schemas.microsoft.com/office/drawing/2014/main" id="{1424B303-D337-0753-2B54-3C383AD53BBE}"/>
              </a:ext>
            </a:extLst>
          </p:cNvPr>
          <p:cNvGraphicFramePr>
            <a:graphicFrameLocks noGrp="1"/>
          </p:cNvGraphicFramePr>
          <p:nvPr>
            <p:extLst>
              <p:ext uri="{D42A27DB-BD31-4B8C-83A1-F6EECF244321}">
                <p14:modId xmlns:p14="http://schemas.microsoft.com/office/powerpoint/2010/main" val="1845030032"/>
              </p:ext>
            </p:extLst>
          </p:nvPr>
        </p:nvGraphicFramePr>
        <p:xfrm>
          <a:off x="456775" y="2308126"/>
          <a:ext cx="7563276" cy="2304000"/>
        </p:xfrm>
        <a:graphic>
          <a:graphicData uri="http://schemas.openxmlformats.org/drawingml/2006/table">
            <a:tbl>
              <a:tblPr firstRow="1" bandRow="1">
                <a:tableStyleId>{5FD0F851-EC5A-4D38-B0AD-8093EC10F338}</a:tableStyleId>
              </a:tblPr>
              <a:tblGrid>
                <a:gridCol w="2629326">
                  <a:extLst>
                    <a:ext uri="{9D8B030D-6E8A-4147-A177-3AD203B41FA5}">
                      <a16:colId xmlns:a16="http://schemas.microsoft.com/office/drawing/2014/main" val="1763821420"/>
                    </a:ext>
                  </a:extLst>
                </a:gridCol>
                <a:gridCol w="4933950">
                  <a:extLst>
                    <a:ext uri="{9D8B030D-6E8A-4147-A177-3AD203B41FA5}">
                      <a16:colId xmlns:a16="http://schemas.microsoft.com/office/drawing/2014/main" val="3170978000"/>
                    </a:ext>
                  </a:extLst>
                </a:gridCol>
              </a:tblGrid>
              <a:tr h="288000">
                <a:tc>
                  <a:txBody>
                    <a:bodyPr/>
                    <a:lstStyle/>
                    <a:p>
                      <a:r>
                        <a:rPr lang="en-AU" sz="1100" dirty="0"/>
                        <a:t>Category</a:t>
                      </a:r>
                    </a:p>
                  </a:txBody>
                  <a:tcPr/>
                </a:tc>
                <a:tc>
                  <a:txBody>
                    <a:bodyPr/>
                    <a:lstStyle/>
                    <a:p>
                      <a:r>
                        <a:rPr lang="en-AU" sz="1100" dirty="0"/>
                        <a:t>Excellence certificates (winners)</a:t>
                      </a:r>
                    </a:p>
                  </a:txBody>
                  <a:tcPr/>
                </a:tc>
                <a:extLst>
                  <a:ext uri="{0D108BD9-81ED-4DB2-BD59-A6C34878D82A}">
                    <a16:rowId xmlns:a16="http://schemas.microsoft.com/office/drawing/2014/main" val="2246187200"/>
                  </a:ext>
                </a:extLst>
              </a:tr>
              <a:tr h="288000">
                <a:tc>
                  <a:txBody>
                    <a:bodyPr/>
                    <a:lstStyle/>
                    <a:p>
                      <a:r>
                        <a:rPr lang="en-AU" sz="1100" dirty="0"/>
                        <a:t>Courage to Make a Difference</a:t>
                      </a:r>
                    </a:p>
                  </a:txBody>
                  <a:tcPr/>
                </a:tc>
                <a:tc>
                  <a:txBody>
                    <a:bodyPr/>
                    <a:lstStyle/>
                    <a:p>
                      <a:r>
                        <a:rPr lang="en-AU" sz="1100" dirty="0"/>
                        <a:t>Koala Research Partnerships Program Project Team</a:t>
                      </a:r>
                    </a:p>
                  </a:txBody>
                  <a:tcPr/>
                </a:tc>
                <a:extLst>
                  <a:ext uri="{0D108BD9-81ED-4DB2-BD59-A6C34878D82A}">
                    <a16:rowId xmlns:a16="http://schemas.microsoft.com/office/drawing/2014/main" val="2200185634"/>
                  </a:ext>
                </a:extLst>
              </a:tr>
              <a:tr h="288000">
                <a:tc>
                  <a:txBody>
                    <a:bodyPr/>
                    <a:lstStyle/>
                    <a:p>
                      <a:r>
                        <a:rPr lang="en-AU" sz="1100" b="1" dirty="0"/>
                        <a:t>Getting Things Done</a:t>
                      </a:r>
                    </a:p>
                  </a:txBody>
                  <a:tcPr/>
                </a:tc>
                <a:tc>
                  <a:txBody>
                    <a:bodyPr/>
                    <a:lstStyle/>
                    <a:p>
                      <a:r>
                        <a:rPr lang="en-AU" sz="1100" b="1" dirty="0"/>
                        <a:t>Walter Taylor Bridge Essential Maintenance Team</a:t>
                      </a:r>
                    </a:p>
                  </a:txBody>
                  <a:tcPr/>
                </a:tc>
                <a:extLst>
                  <a:ext uri="{0D108BD9-81ED-4DB2-BD59-A6C34878D82A}">
                    <a16:rowId xmlns:a16="http://schemas.microsoft.com/office/drawing/2014/main" val="3339734312"/>
                  </a:ext>
                </a:extLst>
              </a:tr>
              <a:tr h="288000">
                <a:tc>
                  <a:txBody>
                    <a:bodyPr/>
                    <a:lstStyle/>
                    <a:p>
                      <a:r>
                        <a:rPr lang="en-AU" sz="1100" dirty="0"/>
                        <a:t>Passion for Brisbane</a:t>
                      </a:r>
                    </a:p>
                  </a:txBody>
                  <a:tcPr/>
                </a:tc>
                <a:tc>
                  <a:txBody>
                    <a:bodyPr/>
                    <a:lstStyle/>
                    <a:p>
                      <a:r>
                        <a:rPr lang="en-AU" sz="1100" dirty="0"/>
                        <a:t>Environment Centres’ Bush Kindy Program Team</a:t>
                      </a:r>
                    </a:p>
                  </a:txBody>
                  <a:tcPr/>
                </a:tc>
                <a:extLst>
                  <a:ext uri="{0D108BD9-81ED-4DB2-BD59-A6C34878D82A}">
                    <a16:rowId xmlns:a16="http://schemas.microsoft.com/office/drawing/2014/main" val="3636239954"/>
                  </a:ext>
                </a:extLst>
              </a:tr>
              <a:tr h="288000">
                <a:tc>
                  <a:txBody>
                    <a:bodyPr/>
                    <a:lstStyle/>
                    <a:p>
                      <a:r>
                        <a:rPr lang="en-AU" sz="1100" dirty="0"/>
                        <a:t>Respect for People</a:t>
                      </a:r>
                    </a:p>
                  </a:txBody>
                  <a:tcPr/>
                </a:tc>
                <a:tc>
                  <a:txBody>
                    <a:bodyPr/>
                    <a:lstStyle/>
                    <a:p>
                      <a:r>
                        <a:rPr lang="en-AU" sz="1100" dirty="0"/>
                        <a:t>Brock Winter, Organisational Services</a:t>
                      </a:r>
                    </a:p>
                  </a:txBody>
                  <a:tcPr/>
                </a:tc>
                <a:extLst>
                  <a:ext uri="{0D108BD9-81ED-4DB2-BD59-A6C34878D82A}">
                    <a16:rowId xmlns:a16="http://schemas.microsoft.com/office/drawing/2014/main" val="3165774903"/>
                  </a:ext>
                </a:extLst>
              </a:tr>
              <a:tr h="288000">
                <a:tc>
                  <a:txBody>
                    <a:bodyPr/>
                    <a:lstStyle/>
                    <a:p>
                      <a:r>
                        <a:rPr lang="en-AU" sz="1100" dirty="0"/>
                        <a:t>Responsive Customer Service</a:t>
                      </a:r>
                    </a:p>
                  </a:txBody>
                  <a:tcPr/>
                </a:tc>
                <a:tc>
                  <a:txBody>
                    <a:bodyPr/>
                    <a:lstStyle/>
                    <a:p>
                      <a:r>
                        <a:rPr lang="en-AU" sz="1100" dirty="0"/>
                        <a:t>Public Space Liaison Officers</a:t>
                      </a:r>
                    </a:p>
                  </a:txBody>
                  <a:tcPr/>
                </a:tc>
                <a:extLst>
                  <a:ext uri="{0D108BD9-81ED-4DB2-BD59-A6C34878D82A}">
                    <a16:rowId xmlns:a16="http://schemas.microsoft.com/office/drawing/2014/main" val="2299923303"/>
                  </a:ext>
                </a:extLst>
              </a:tr>
              <a:tr h="288000">
                <a:tc>
                  <a:txBody>
                    <a:bodyPr/>
                    <a:lstStyle/>
                    <a:p>
                      <a:r>
                        <a:rPr lang="en-AU" sz="1100" dirty="0"/>
                        <a:t>Value for Money</a:t>
                      </a:r>
                    </a:p>
                  </a:txBody>
                  <a:tcPr/>
                </a:tc>
                <a:tc>
                  <a:txBody>
                    <a:bodyPr/>
                    <a:lstStyle/>
                    <a:p>
                      <a:r>
                        <a:rPr lang="en-AU" sz="1100" dirty="0"/>
                        <a:t>Resilient Clubs Support Program Team</a:t>
                      </a:r>
                    </a:p>
                  </a:txBody>
                  <a:tcPr/>
                </a:tc>
                <a:extLst>
                  <a:ext uri="{0D108BD9-81ED-4DB2-BD59-A6C34878D82A}">
                    <a16:rowId xmlns:a16="http://schemas.microsoft.com/office/drawing/2014/main" val="4230510133"/>
                  </a:ext>
                </a:extLst>
              </a:tr>
              <a:tr h="288000">
                <a:tc>
                  <a:txBody>
                    <a:bodyPr/>
                    <a:lstStyle/>
                    <a:p>
                      <a:r>
                        <a:rPr lang="en-AU" sz="1100" dirty="0"/>
                        <a:t>Working Together</a:t>
                      </a:r>
                    </a:p>
                  </a:txBody>
                  <a:tcPr/>
                </a:tc>
                <a:tc>
                  <a:txBody>
                    <a:bodyPr/>
                    <a:lstStyle/>
                    <a:p>
                      <a:r>
                        <a:rPr lang="en-AU" sz="1100" dirty="0"/>
                        <a:t>$2 Summer Dips Team</a:t>
                      </a:r>
                    </a:p>
                  </a:txBody>
                  <a:tcPr/>
                </a:tc>
                <a:extLst>
                  <a:ext uri="{0D108BD9-81ED-4DB2-BD59-A6C34878D82A}">
                    <a16:rowId xmlns:a16="http://schemas.microsoft.com/office/drawing/2014/main" val="1139997826"/>
                  </a:ext>
                </a:extLst>
              </a:tr>
            </a:tbl>
          </a:graphicData>
        </a:graphic>
      </p:graphicFrame>
    </p:spTree>
    <p:extLst>
      <p:ext uri="{BB962C8B-B14F-4D97-AF65-F5344CB8AC3E}">
        <p14:creationId xmlns:p14="http://schemas.microsoft.com/office/powerpoint/2010/main" val="3314493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2B6EF75-924C-C539-5ECF-6B10217A6024}"/>
              </a:ext>
            </a:extLst>
          </p:cNvPr>
          <p:cNvSpPr>
            <a:spLocks noGrp="1"/>
          </p:cNvSpPr>
          <p:nvPr>
            <p:ph idx="1"/>
          </p:nvPr>
        </p:nvSpPr>
        <p:spPr>
          <a:xfrm>
            <a:off x="456775" y="991294"/>
            <a:ext cx="7706150" cy="1018481"/>
          </a:xfrm>
        </p:spPr>
        <p:txBody>
          <a:bodyPr>
            <a:noAutofit/>
          </a:bodyPr>
          <a:lstStyle/>
          <a:p>
            <a:pPr>
              <a:lnSpc>
                <a:spcPct val="100000"/>
              </a:lnSpc>
              <a:spcBef>
                <a:spcPts val="0"/>
              </a:spcBef>
            </a:pPr>
            <a:r>
              <a:rPr lang="en-AU" sz="1200" dirty="0">
                <a:latin typeface="Arial" panose="020B0604020202020204" pitchFamily="34" charset="0"/>
                <a:cs typeface="Arial" panose="020B0604020202020204" pitchFamily="34" charset="0"/>
              </a:rPr>
              <a:t>Various categories.</a:t>
            </a:r>
          </a:p>
          <a:p>
            <a:pPr>
              <a:lnSpc>
                <a:spcPct val="100000"/>
              </a:lnSpc>
              <a:spcBef>
                <a:spcPts val="0"/>
              </a:spcBef>
            </a:pPr>
            <a:r>
              <a:rPr lang="en-AU" sz="1200" dirty="0">
                <a:latin typeface="Arial" panose="020B0604020202020204" pitchFamily="34" charset="0"/>
                <a:cs typeface="Arial" panose="020B0604020202020204" pitchFamily="34" charset="0"/>
              </a:rPr>
              <a:t>28 nominations in total (teams and individuals).</a:t>
            </a:r>
          </a:p>
          <a:p>
            <a:pPr>
              <a:lnSpc>
                <a:spcPct val="100000"/>
              </a:lnSpc>
              <a:spcBef>
                <a:spcPts val="0"/>
              </a:spcBef>
            </a:pPr>
            <a:r>
              <a:rPr lang="en-AU" sz="1200" dirty="0">
                <a:latin typeface="Arial" panose="020B0604020202020204" pitchFamily="34" charset="0"/>
                <a:cs typeface="Arial" panose="020B0604020202020204" pitchFamily="34" charset="0"/>
              </a:rPr>
              <a:t>Ceremony held on 24 July 2024.</a:t>
            </a:r>
          </a:p>
          <a:p>
            <a:pPr>
              <a:lnSpc>
                <a:spcPct val="100000"/>
              </a:lnSpc>
              <a:spcBef>
                <a:spcPts val="0"/>
              </a:spcBef>
            </a:pPr>
            <a:r>
              <a:rPr lang="en-AU" sz="1200" dirty="0">
                <a:latin typeface="Arial" panose="020B0604020202020204" pitchFamily="34" charset="0"/>
                <a:cs typeface="Arial" panose="020B0604020202020204" pitchFamily="34" charset="0"/>
              </a:rPr>
              <a:t>Lord Mayor’s Awards for Excellence Certificates (winners).</a:t>
            </a:r>
          </a:p>
          <a:p>
            <a:pPr>
              <a:lnSpc>
                <a:spcPct val="100000"/>
              </a:lnSpc>
              <a:spcBef>
                <a:spcPts val="0"/>
              </a:spcBef>
            </a:pPr>
            <a:r>
              <a:rPr lang="en-AU" sz="1200" dirty="0">
                <a:latin typeface="Arial" panose="020B0604020202020204" pitchFamily="34" charset="0"/>
                <a:cs typeface="Arial" panose="020B0604020202020204" pitchFamily="34" charset="0"/>
              </a:rPr>
              <a:t>Lord Mayor’s Commendations (runners-up).</a:t>
            </a:r>
          </a:p>
        </p:txBody>
      </p:sp>
      <p:sp>
        <p:nvSpPr>
          <p:cNvPr id="7" name="Title 6">
            <a:extLst>
              <a:ext uri="{FF2B5EF4-FFF2-40B4-BE49-F238E27FC236}">
                <a16:creationId xmlns:a16="http://schemas.microsoft.com/office/drawing/2014/main" id="{E8041570-1285-1163-31B4-1442FC802220}"/>
              </a:ext>
            </a:extLst>
          </p:cNvPr>
          <p:cNvSpPr>
            <a:spLocks noGrp="1"/>
          </p:cNvSpPr>
          <p:nvPr>
            <p:ph type="title"/>
          </p:nvPr>
        </p:nvSpPr>
        <p:spPr/>
        <p:txBody>
          <a:bodyPr/>
          <a:lstStyle/>
          <a:p>
            <a:r>
              <a:rPr lang="en-AU" dirty="0"/>
              <a:t>July 2023 to April 2024 round</a:t>
            </a:r>
          </a:p>
        </p:txBody>
      </p:sp>
      <p:graphicFrame>
        <p:nvGraphicFramePr>
          <p:cNvPr id="2" name="Table 1">
            <a:extLst>
              <a:ext uri="{FF2B5EF4-FFF2-40B4-BE49-F238E27FC236}">
                <a16:creationId xmlns:a16="http://schemas.microsoft.com/office/drawing/2014/main" id="{1424B303-D337-0753-2B54-3C383AD53BBE}"/>
              </a:ext>
            </a:extLst>
          </p:cNvPr>
          <p:cNvGraphicFramePr>
            <a:graphicFrameLocks noGrp="1"/>
          </p:cNvGraphicFramePr>
          <p:nvPr>
            <p:extLst>
              <p:ext uri="{D42A27DB-BD31-4B8C-83A1-F6EECF244321}">
                <p14:modId xmlns:p14="http://schemas.microsoft.com/office/powerpoint/2010/main" val="2611312546"/>
              </p:ext>
            </p:extLst>
          </p:nvPr>
        </p:nvGraphicFramePr>
        <p:xfrm>
          <a:off x="456775" y="2057401"/>
          <a:ext cx="7563276" cy="2304000"/>
        </p:xfrm>
        <a:graphic>
          <a:graphicData uri="http://schemas.openxmlformats.org/drawingml/2006/table">
            <a:tbl>
              <a:tblPr firstRow="1" bandRow="1">
                <a:tableStyleId>{5FD0F851-EC5A-4D38-B0AD-8093EC10F338}</a:tableStyleId>
              </a:tblPr>
              <a:tblGrid>
                <a:gridCol w="3096050">
                  <a:extLst>
                    <a:ext uri="{9D8B030D-6E8A-4147-A177-3AD203B41FA5}">
                      <a16:colId xmlns:a16="http://schemas.microsoft.com/office/drawing/2014/main" val="1763821420"/>
                    </a:ext>
                  </a:extLst>
                </a:gridCol>
                <a:gridCol w="4467226">
                  <a:extLst>
                    <a:ext uri="{9D8B030D-6E8A-4147-A177-3AD203B41FA5}">
                      <a16:colId xmlns:a16="http://schemas.microsoft.com/office/drawing/2014/main" val="3170978000"/>
                    </a:ext>
                  </a:extLst>
                </a:gridCol>
              </a:tblGrid>
              <a:tr h="288000">
                <a:tc>
                  <a:txBody>
                    <a:bodyPr/>
                    <a:lstStyle/>
                    <a:p>
                      <a:r>
                        <a:rPr lang="en-AU" sz="1100" dirty="0"/>
                        <a:t>Category</a:t>
                      </a:r>
                    </a:p>
                  </a:txBody>
                  <a:tcPr/>
                </a:tc>
                <a:tc>
                  <a:txBody>
                    <a:bodyPr/>
                    <a:lstStyle/>
                    <a:p>
                      <a:r>
                        <a:rPr lang="en-AU" sz="1100" dirty="0"/>
                        <a:t>Excellence certificates (winners)</a:t>
                      </a:r>
                    </a:p>
                  </a:txBody>
                  <a:tcPr/>
                </a:tc>
                <a:extLst>
                  <a:ext uri="{0D108BD9-81ED-4DB2-BD59-A6C34878D82A}">
                    <a16:rowId xmlns:a16="http://schemas.microsoft.com/office/drawing/2014/main" val="2246187200"/>
                  </a:ext>
                </a:extLst>
              </a:tr>
              <a:tr h="288000">
                <a:tc>
                  <a:txBody>
                    <a:bodyPr/>
                    <a:lstStyle/>
                    <a:p>
                      <a:r>
                        <a:rPr lang="en-AU" sz="1100" dirty="0"/>
                        <a:t>Customer Service</a:t>
                      </a:r>
                    </a:p>
                  </a:txBody>
                  <a:tcPr/>
                </a:tc>
                <a:tc>
                  <a:txBody>
                    <a:bodyPr/>
                    <a:lstStyle/>
                    <a:p>
                      <a:r>
                        <a:rPr lang="en-AU" sz="1100" b="0" dirty="0">
                          <a:latin typeface="Arial" panose="020B0604020202020204" pitchFamily="34" charset="0"/>
                          <a:cs typeface="Arial" panose="020B0604020202020204" pitchFamily="34" charset="0"/>
                        </a:rPr>
                        <a:t>December 2023 Storms Response Team</a:t>
                      </a:r>
                      <a:endParaRPr lang="en-AU" sz="1100" b="0" dirty="0"/>
                    </a:p>
                  </a:txBody>
                  <a:tcPr/>
                </a:tc>
                <a:extLst>
                  <a:ext uri="{0D108BD9-81ED-4DB2-BD59-A6C34878D82A}">
                    <a16:rowId xmlns:a16="http://schemas.microsoft.com/office/drawing/2014/main" val="2200185634"/>
                  </a:ext>
                </a:extLst>
              </a:tr>
              <a:tr h="288000">
                <a:tc>
                  <a:txBody>
                    <a:bodyPr/>
                    <a:lstStyle/>
                    <a:p>
                      <a:r>
                        <a:rPr lang="en-AU" sz="1100" dirty="0"/>
                        <a:t>Environmental Achievement</a:t>
                      </a:r>
                    </a:p>
                  </a:txBody>
                  <a:tcPr/>
                </a:tc>
                <a:tc>
                  <a:txBody>
                    <a:bodyPr/>
                    <a:lstStyle/>
                    <a:p>
                      <a:r>
                        <a:rPr lang="en-AU" sz="1100" b="0" dirty="0">
                          <a:latin typeface="Arial" panose="020B0604020202020204" pitchFamily="34" charset="0"/>
                          <a:cs typeface="Arial" panose="020B0604020202020204" pitchFamily="34" charset="0"/>
                        </a:rPr>
                        <a:t>Garden Organics Mulch Replacement Trial</a:t>
                      </a:r>
                      <a:endParaRPr lang="en-AU" sz="1100" b="0" dirty="0"/>
                    </a:p>
                  </a:txBody>
                  <a:tcPr/>
                </a:tc>
                <a:extLst>
                  <a:ext uri="{0D108BD9-81ED-4DB2-BD59-A6C34878D82A}">
                    <a16:rowId xmlns:a16="http://schemas.microsoft.com/office/drawing/2014/main" val="3614966988"/>
                  </a:ext>
                </a:extLst>
              </a:tr>
              <a:tr h="288000">
                <a:tc>
                  <a:txBody>
                    <a:bodyPr/>
                    <a:lstStyle/>
                    <a:p>
                      <a:r>
                        <a:rPr lang="en-AU" sz="1100" dirty="0"/>
                        <a:t>Health and Safety</a:t>
                      </a:r>
                    </a:p>
                  </a:txBody>
                  <a:tcPr/>
                </a:tc>
                <a:tc>
                  <a:txBody>
                    <a:bodyPr/>
                    <a:lstStyle/>
                    <a:p>
                      <a:r>
                        <a:rPr lang="en-AU" sz="1100" b="0" dirty="0">
                          <a:latin typeface="Arial" panose="020B0604020202020204" pitchFamily="34" charset="0"/>
                          <a:cs typeface="Arial" panose="020B0604020202020204" pitchFamily="34" charset="0"/>
                        </a:rPr>
                        <a:t>Brendon Clark, City Standards – Brisbane Infrastructure</a:t>
                      </a:r>
                      <a:endParaRPr lang="en-AU" sz="1100" b="0" dirty="0"/>
                    </a:p>
                  </a:txBody>
                  <a:tcPr/>
                </a:tc>
                <a:extLst>
                  <a:ext uri="{0D108BD9-81ED-4DB2-BD59-A6C34878D82A}">
                    <a16:rowId xmlns:a16="http://schemas.microsoft.com/office/drawing/2014/main" val="3339734312"/>
                  </a:ext>
                </a:extLst>
              </a:tr>
              <a:tr h="288000">
                <a:tc>
                  <a:txBody>
                    <a:bodyPr/>
                    <a:lstStyle/>
                    <a:p>
                      <a:r>
                        <a:rPr lang="en-AU" sz="1100" dirty="0"/>
                        <a:t>Innovation</a:t>
                      </a:r>
                    </a:p>
                  </a:txBody>
                  <a:tcPr/>
                </a:tc>
                <a:tc>
                  <a:txBody>
                    <a:bodyPr/>
                    <a:lstStyle/>
                    <a:p>
                      <a:r>
                        <a:rPr lang="en-AU" sz="1100" b="0" dirty="0"/>
                        <a:t>Joshua Skinner, City Planning and Sustainability</a:t>
                      </a:r>
                    </a:p>
                  </a:txBody>
                  <a:tcPr/>
                </a:tc>
                <a:extLst>
                  <a:ext uri="{0D108BD9-81ED-4DB2-BD59-A6C34878D82A}">
                    <a16:rowId xmlns:a16="http://schemas.microsoft.com/office/drawing/2014/main" val="3636239954"/>
                  </a:ext>
                </a:extLst>
              </a:tr>
              <a:tr h="288000">
                <a:tc>
                  <a:txBody>
                    <a:bodyPr/>
                    <a:lstStyle/>
                    <a:p>
                      <a:r>
                        <a:rPr lang="en-AU" sz="1100" dirty="0"/>
                        <a:t>Social Justice and Community Development</a:t>
                      </a:r>
                    </a:p>
                  </a:txBody>
                  <a:tcPr/>
                </a:tc>
                <a:tc>
                  <a:txBody>
                    <a:bodyPr/>
                    <a:lstStyle/>
                    <a:p>
                      <a:r>
                        <a:rPr lang="en-AU" sz="1100" dirty="0"/>
                        <a:t>Grey Gum All-Abilities Trail Project</a:t>
                      </a:r>
                    </a:p>
                  </a:txBody>
                  <a:tcPr/>
                </a:tc>
                <a:extLst>
                  <a:ext uri="{0D108BD9-81ED-4DB2-BD59-A6C34878D82A}">
                    <a16:rowId xmlns:a16="http://schemas.microsoft.com/office/drawing/2014/main" val="4230510133"/>
                  </a:ext>
                </a:extLst>
              </a:tr>
              <a:tr h="288000">
                <a:tc>
                  <a:txBody>
                    <a:bodyPr/>
                    <a:lstStyle/>
                    <a:p>
                      <a:r>
                        <a:rPr lang="en-AU" sz="1100" dirty="0"/>
                        <a:t>Value for Money</a:t>
                      </a:r>
                    </a:p>
                  </a:txBody>
                  <a:tcPr/>
                </a:tc>
                <a:tc>
                  <a:txBody>
                    <a:bodyPr/>
                    <a:lstStyle/>
                    <a:p>
                      <a:r>
                        <a:rPr lang="en-AU" sz="1100" dirty="0"/>
                        <a:t>Aluminium Cable Revolution Team</a:t>
                      </a:r>
                    </a:p>
                  </a:txBody>
                  <a:tcPr/>
                </a:tc>
                <a:extLst>
                  <a:ext uri="{0D108BD9-81ED-4DB2-BD59-A6C34878D82A}">
                    <a16:rowId xmlns:a16="http://schemas.microsoft.com/office/drawing/2014/main" val="3454138342"/>
                  </a:ext>
                </a:extLst>
              </a:tr>
              <a:tr h="288000">
                <a:tc>
                  <a:txBody>
                    <a:bodyPr/>
                    <a:lstStyle/>
                    <a:p>
                      <a:r>
                        <a:rPr lang="en-AU" sz="1100" dirty="0"/>
                        <a:t>Working Together</a:t>
                      </a:r>
                    </a:p>
                  </a:txBody>
                  <a:tcPr/>
                </a:tc>
                <a:tc>
                  <a:txBody>
                    <a:bodyPr/>
                    <a:lstStyle/>
                    <a:p>
                      <a:r>
                        <a:rPr lang="en-AU" sz="1100" dirty="0"/>
                        <a:t>Bus Operator Recruitment Team</a:t>
                      </a:r>
                    </a:p>
                  </a:txBody>
                  <a:tcPr/>
                </a:tc>
                <a:extLst>
                  <a:ext uri="{0D108BD9-81ED-4DB2-BD59-A6C34878D82A}">
                    <a16:rowId xmlns:a16="http://schemas.microsoft.com/office/drawing/2014/main" val="1139997826"/>
                  </a:ext>
                </a:extLst>
              </a:tr>
            </a:tbl>
          </a:graphicData>
        </a:graphic>
      </p:graphicFrame>
    </p:spTree>
    <p:extLst>
      <p:ext uri="{BB962C8B-B14F-4D97-AF65-F5344CB8AC3E}">
        <p14:creationId xmlns:p14="http://schemas.microsoft.com/office/powerpoint/2010/main" val="2508825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2B6EF75-924C-C539-5ECF-6B10217A6024}"/>
              </a:ext>
            </a:extLst>
          </p:cNvPr>
          <p:cNvSpPr>
            <a:spLocks noGrp="1"/>
          </p:cNvSpPr>
          <p:nvPr>
            <p:ph idx="1"/>
          </p:nvPr>
        </p:nvSpPr>
        <p:spPr>
          <a:xfrm>
            <a:off x="456774" y="1105592"/>
            <a:ext cx="8350342" cy="2088206"/>
          </a:xfrm>
        </p:spPr>
        <p:txBody>
          <a:bodyPr vert="horz" lIns="91440" tIns="45720" rIns="91440" bIns="45720" rtlCol="0" anchor="t">
            <a:noAutofit/>
          </a:bodyPr>
          <a:lstStyle/>
          <a:p>
            <a:pPr marL="227965" indent="-227965">
              <a:lnSpc>
                <a:spcPct val="100000"/>
              </a:lnSpc>
              <a:spcBef>
                <a:spcPts val="0"/>
              </a:spcBef>
            </a:pPr>
            <a:r>
              <a:rPr lang="en-AU" sz="1200" dirty="0">
                <a:latin typeface="Arial" panose="020B0604020202020204" pitchFamily="34" charset="0"/>
                <a:cs typeface="Arial" panose="020B0604020202020204" pitchFamily="34" charset="0"/>
              </a:rPr>
              <a:t>Council’s reward and recognition initiatives, including the Lord Mayor’s Awards for Excellence, continue to be powerful organisational tools to help maintain employee engagement, support job satisfaction and encourage performance excellence.</a:t>
            </a:r>
          </a:p>
          <a:p>
            <a:pPr marL="227965" indent="-227965">
              <a:lnSpc>
                <a:spcPct val="100000"/>
              </a:lnSpc>
              <a:spcBef>
                <a:spcPts val="0"/>
              </a:spcBef>
            </a:pPr>
            <a:r>
              <a:rPr lang="en-AU" sz="1200" dirty="0">
                <a:latin typeface="Arial" panose="020B0604020202020204" pitchFamily="34" charset="0"/>
                <a:cs typeface="Arial" panose="020B0604020202020204" pitchFamily="34" charset="0"/>
              </a:rPr>
              <a:t>In 2025, the Lord Mayor’s Awards for Excellence will once again be the premier awards for Council employees. The awards:</a:t>
            </a:r>
          </a:p>
          <a:p>
            <a:pPr lvl="1">
              <a:lnSpc>
                <a:spcPct val="100000"/>
              </a:lnSpc>
              <a:spcBef>
                <a:spcPts val="0"/>
              </a:spcBef>
              <a:buFont typeface="Courier New" panose="02070309020205020404" pitchFamily="49" charset="0"/>
              <a:buChar char="o"/>
            </a:pPr>
            <a:r>
              <a:rPr lang="en-AU" sz="1200" dirty="0">
                <a:latin typeface="Arial" panose="020B0604020202020204" pitchFamily="34" charset="0"/>
                <a:cs typeface="Arial" panose="020B0604020202020204" pitchFamily="34" charset="0"/>
              </a:rPr>
              <a:t>reinforce expected behaviours, particularly Council’s corporate values</a:t>
            </a:r>
          </a:p>
          <a:p>
            <a:pPr lvl="1">
              <a:lnSpc>
                <a:spcPct val="100000"/>
              </a:lnSpc>
              <a:spcBef>
                <a:spcPts val="0"/>
              </a:spcBef>
              <a:buFont typeface="Courier New" panose="02070309020205020404" pitchFamily="49" charset="0"/>
              <a:buChar char="o"/>
            </a:pPr>
            <a:r>
              <a:rPr lang="en-AU" sz="1200" dirty="0">
                <a:latin typeface="Arial" panose="020B0604020202020204" pitchFamily="34" charset="0"/>
                <a:cs typeface="Arial" panose="020B0604020202020204" pitchFamily="34" charset="0"/>
              </a:rPr>
              <a:t>ensure employees feel their effort is valued</a:t>
            </a:r>
          </a:p>
          <a:p>
            <a:pPr lvl="1">
              <a:lnSpc>
                <a:spcPct val="100000"/>
              </a:lnSpc>
              <a:spcBef>
                <a:spcPts val="0"/>
              </a:spcBef>
              <a:buFont typeface="Courier New" panose="02070309020205020404" pitchFamily="49" charset="0"/>
              <a:buChar char="o"/>
            </a:pPr>
            <a:r>
              <a:rPr lang="en-AU" sz="1200" dirty="0">
                <a:latin typeface="Arial" panose="020B0604020202020204" pitchFamily="34" charset="0"/>
                <a:cs typeface="Arial" panose="020B0604020202020204" pitchFamily="34" charset="0"/>
              </a:rPr>
              <a:t>help employees understand how their work contributes to Council’s goals.</a:t>
            </a:r>
          </a:p>
          <a:p>
            <a:pPr marL="227965" indent="-227965">
              <a:lnSpc>
                <a:spcPct val="100000"/>
              </a:lnSpc>
              <a:spcBef>
                <a:spcPts val="0"/>
              </a:spcBef>
            </a:pPr>
            <a:r>
              <a:rPr lang="en-AU" sz="1200" dirty="0">
                <a:latin typeface="Arial" panose="020B0604020202020204" pitchFamily="34" charset="0"/>
                <a:cs typeface="Arial" panose="020B0604020202020204" pitchFamily="34" charset="0"/>
              </a:rPr>
              <a:t>Nominations for the next round (September 2024 to February 2025) closed on Friday 28 February.</a:t>
            </a:r>
          </a:p>
          <a:p>
            <a:pPr marL="227965" indent="-227965">
              <a:lnSpc>
                <a:spcPct val="100000"/>
              </a:lnSpc>
              <a:spcBef>
                <a:spcPts val="0"/>
              </a:spcBef>
            </a:pPr>
            <a:r>
              <a:rPr lang="en-AU" sz="1200" dirty="0">
                <a:latin typeface="Arial" panose="020B0604020202020204" pitchFamily="34" charset="0"/>
                <a:cs typeface="Arial" panose="020B0604020202020204" pitchFamily="34" charset="0"/>
              </a:rPr>
              <a:t>Nominations are currently being reviewed and will soon be presented to the adjudication panel.</a:t>
            </a:r>
          </a:p>
          <a:p>
            <a:pPr marL="227965" indent="-227965">
              <a:lnSpc>
                <a:spcPct val="100000"/>
              </a:lnSpc>
              <a:spcBef>
                <a:spcPts val="0"/>
              </a:spcBef>
            </a:pPr>
            <a:r>
              <a:rPr lang="en-AU" sz="1200" dirty="0">
                <a:latin typeface="Arial" panose="020B0604020202020204" pitchFamily="34" charset="0"/>
                <a:cs typeface="Arial" panose="020B0604020202020204" pitchFamily="34" charset="0"/>
              </a:rPr>
              <a:t>The awards ceremony is scheduled for Wednesday 14 May.</a:t>
            </a:r>
          </a:p>
        </p:txBody>
      </p:sp>
      <p:sp>
        <p:nvSpPr>
          <p:cNvPr id="7" name="Title 6">
            <a:extLst>
              <a:ext uri="{FF2B5EF4-FFF2-40B4-BE49-F238E27FC236}">
                <a16:creationId xmlns:a16="http://schemas.microsoft.com/office/drawing/2014/main" id="{E8041570-1285-1163-31B4-1442FC802220}"/>
              </a:ext>
            </a:extLst>
          </p:cNvPr>
          <p:cNvSpPr>
            <a:spLocks noGrp="1"/>
          </p:cNvSpPr>
          <p:nvPr>
            <p:ph type="title"/>
          </p:nvPr>
        </p:nvSpPr>
        <p:spPr/>
        <p:txBody>
          <a:bodyPr/>
          <a:lstStyle/>
          <a:p>
            <a:r>
              <a:rPr lang="en-AU" dirty="0"/>
              <a:t>What’s next?</a:t>
            </a:r>
          </a:p>
        </p:txBody>
      </p:sp>
      <p:pic>
        <p:nvPicPr>
          <p:cNvPr id="2" name="Picture 1">
            <a:extLst>
              <a:ext uri="{FF2B5EF4-FFF2-40B4-BE49-F238E27FC236}">
                <a16:creationId xmlns:a16="http://schemas.microsoft.com/office/drawing/2014/main" id="{2AB74D3C-7719-F45B-E1FF-A9080CA8EE34}"/>
              </a:ext>
            </a:extLst>
          </p:cNvPr>
          <p:cNvPicPr>
            <a:picLocks noChangeAspect="1"/>
          </p:cNvPicPr>
          <p:nvPr/>
        </p:nvPicPr>
        <p:blipFill rotWithShape="1">
          <a:blip r:embed="rId3"/>
          <a:srcRect t="8971"/>
          <a:stretch/>
        </p:blipFill>
        <p:spPr>
          <a:xfrm>
            <a:off x="640924" y="3356626"/>
            <a:ext cx="2606640" cy="1512000"/>
          </a:xfrm>
          <a:prstGeom prst="rect">
            <a:avLst/>
          </a:prstGeom>
        </p:spPr>
      </p:pic>
      <p:pic>
        <p:nvPicPr>
          <p:cNvPr id="3" name="Picture 2">
            <a:extLst>
              <a:ext uri="{FF2B5EF4-FFF2-40B4-BE49-F238E27FC236}">
                <a16:creationId xmlns:a16="http://schemas.microsoft.com/office/drawing/2014/main" id="{566BAE1F-00B8-5AD1-7649-2712C56925BC}"/>
              </a:ext>
            </a:extLst>
          </p:cNvPr>
          <p:cNvPicPr>
            <a:picLocks noChangeAspect="1"/>
          </p:cNvPicPr>
          <p:nvPr/>
        </p:nvPicPr>
        <p:blipFill rotWithShape="1">
          <a:blip r:embed="rId4"/>
          <a:srcRect l="1736" r="4167"/>
          <a:stretch/>
        </p:blipFill>
        <p:spPr>
          <a:xfrm>
            <a:off x="3365403" y="3356626"/>
            <a:ext cx="2533084" cy="1512000"/>
          </a:xfrm>
          <a:prstGeom prst="rect">
            <a:avLst/>
          </a:prstGeom>
        </p:spPr>
      </p:pic>
      <p:pic>
        <p:nvPicPr>
          <p:cNvPr id="5" name="Picture 4">
            <a:extLst>
              <a:ext uri="{FF2B5EF4-FFF2-40B4-BE49-F238E27FC236}">
                <a16:creationId xmlns:a16="http://schemas.microsoft.com/office/drawing/2014/main" id="{4CBCA3DA-3F82-10F4-1B57-07B0D5750FC8}"/>
              </a:ext>
            </a:extLst>
          </p:cNvPr>
          <p:cNvPicPr>
            <a:picLocks noChangeAspect="1"/>
          </p:cNvPicPr>
          <p:nvPr/>
        </p:nvPicPr>
        <p:blipFill>
          <a:blip r:embed="rId5"/>
          <a:stretch>
            <a:fillRect/>
          </a:stretch>
        </p:blipFill>
        <p:spPr>
          <a:xfrm>
            <a:off x="6016326" y="3356626"/>
            <a:ext cx="2672371" cy="1512000"/>
          </a:xfrm>
          <a:prstGeom prst="rect">
            <a:avLst/>
          </a:prstGeom>
        </p:spPr>
      </p:pic>
    </p:spTree>
    <p:extLst>
      <p:ext uri="{BB962C8B-B14F-4D97-AF65-F5344CB8AC3E}">
        <p14:creationId xmlns:p14="http://schemas.microsoft.com/office/powerpoint/2010/main" val="1549169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41570-1285-1163-31B4-1442FC802220}"/>
              </a:ext>
            </a:extLst>
          </p:cNvPr>
          <p:cNvSpPr>
            <a:spLocks noGrp="1"/>
          </p:cNvSpPr>
          <p:nvPr>
            <p:ph type="title"/>
          </p:nvPr>
        </p:nvSpPr>
        <p:spPr>
          <a:xfrm>
            <a:off x="628650" y="2168128"/>
            <a:ext cx="7886700" cy="807244"/>
          </a:xfrm>
        </p:spPr>
        <p:txBody>
          <a:bodyPr>
            <a:normAutofit/>
          </a:bodyPr>
          <a:lstStyle/>
          <a:p>
            <a:pPr algn="ctr"/>
            <a:r>
              <a:rPr lang="en-AU" sz="4000" dirty="0">
                <a:solidFill>
                  <a:srgbClr val="0067B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543883211"/>
      </p:ext>
    </p:extLst>
  </p:cSld>
  <p:clrMapOvr>
    <a:masterClrMapping/>
  </p:clrMapOvr>
</p:sld>
</file>

<file path=ppt/theme/theme1.xml><?xml version="1.0" encoding="utf-8"?>
<a:theme xmlns:a="http://schemas.openxmlformats.org/drawingml/2006/main" name="Custom Design">
  <a:themeElements>
    <a:clrScheme name="Custom 2">
      <a:dk1>
        <a:sysClr val="windowText" lastClr="000000"/>
      </a:dk1>
      <a:lt1>
        <a:sysClr val="window" lastClr="FFFFFF"/>
      </a:lt1>
      <a:dk2>
        <a:srgbClr val="44546A"/>
      </a:dk2>
      <a:lt2>
        <a:srgbClr val="E7E6E6"/>
      </a:lt2>
      <a:accent1>
        <a:srgbClr val="0067B1"/>
      </a:accent1>
      <a:accent2>
        <a:srgbClr val="FFD200"/>
      </a:accent2>
      <a:accent3>
        <a:srgbClr val="00A94F"/>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ouncil Colour Theme (Blue/Yellow/Green)">
      <a:dk1>
        <a:sysClr val="windowText" lastClr="000000"/>
      </a:dk1>
      <a:lt1>
        <a:sysClr val="window" lastClr="FFFFFF"/>
      </a:lt1>
      <a:dk2>
        <a:srgbClr val="44546A"/>
      </a:dk2>
      <a:lt2>
        <a:srgbClr val="E7E6E6"/>
      </a:lt2>
      <a:accent1>
        <a:srgbClr val="0067B1"/>
      </a:accent1>
      <a:accent2>
        <a:srgbClr val="FFD200"/>
      </a:accent2>
      <a:accent3>
        <a:srgbClr val="00A94F"/>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580</Words>
  <Application>Microsoft Office PowerPoint</Application>
  <PresentationFormat>On-screen Show (16:9)</PresentationFormat>
  <Paragraphs>73</Paragraphs>
  <Slides>7</Slides>
  <Notes>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vt:i4>
      </vt:variant>
    </vt:vector>
  </HeadingPairs>
  <TitlesOfParts>
    <vt:vector size="12" baseType="lpstr">
      <vt:lpstr>Arial</vt:lpstr>
      <vt:lpstr>Calibri</vt:lpstr>
      <vt:lpstr>Courier New</vt:lpstr>
      <vt:lpstr>Custom Design</vt:lpstr>
      <vt:lpstr>1_Custom Design</vt:lpstr>
      <vt:lpstr>Finance and City Governance Committee  Lord Mayor’s Awards for Excellence  Divisional Manager’s Office Organisational Services March 2025</vt:lpstr>
      <vt:lpstr>Overview</vt:lpstr>
      <vt:lpstr>2024 summary</vt:lpstr>
      <vt:lpstr>April to September 2024 round</vt:lpstr>
      <vt:lpstr>July 2023 to April 2024 round</vt:lpstr>
      <vt:lpstr>What’s next?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2025-03-12T00:57:58Z</dcterms:created>
  <dcterms:modified xsi:type="dcterms:W3CDTF">2025-03-12T00:58:25Z</dcterms:modified>
</cp:coreProperties>
</file>